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72" r:id="rId2"/>
    <p:sldId id="303" r:id="rId3"/>
    <p:sldId id="275" r:id="rId4"/>
    <p:sldId id="276" r:id="rId5"/>
    <p:sldId id="297" r:id="rId6"/>
    <p:sldId id="298" r:id="rId7"/>
    <p:sldId id="277" r:id="rId8"/>
    <p:sldId id="278" r:id="rId9"/>
    <p:sldId id="279" r:id="rId10"/>
    <p:sldId id="284" r:id="rId11"/>
    <p:sldId id="285" r:id="rId12"/>
    <p:sldId id="288" r:id="rId13"/>
    <p:sldId id="286" r:id="rId14"/>
    <p:sldId id="287" r:id="rId15"/>
    <p:sldId id="289" r:id="rId16"/>
    <p:sldId id="280" r:id="rId17"/>
    <p:sldId id="281" r:id="rId18"/>
    <p:sldId id="282" r:id="rId19"/>
    <p:sldId id="283" r:id="rId20"/>
    <p:sldId id="290" r:id="rId21"/>
    <p:sldId id="300" r:id="rId22"/>
    <p:sldId id="291" r:id="rId23"/>
    <p:sldId id="301" r:id="rId24"/>
    <p:sldId id="292" r:id="rId25"/>
    <p:sldId id="302" r:id="rId26"/>
    <p:sldId id="299" r:id="rId27"/>
    <p:sldId id="304" r:id="rId28"/>
    <p:sldId id="294" r:id="rId29"/>
    <p:sldId id="305" r:id="rId30"/>
    <p:sldId id="295" r:id="rId31"/>
    <p:sldId id="296" r:id="rId32"/>
    <p:sldId id="29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3" autoAdjust="0"/>
    <p:restoredTop sz="94660"/>
  </p:normalViewPr>
  <p:slideViewPr>
    <p:cSldViewPr snapToGrid="0">
      <p:cViewPr varScale="1">
        <p:scale>
          <a:sx n="81" d="100"/>
          <a:sy n="81" d="100"/>
        </p:scale>
        <p:origin x="44" y="18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E:\matache\Boli%20Gh.%20-%20M%20IV\Faza%204%20-%20Incercari\Testari%20plante-vii%20si%20livezi\diagrame\probe42.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b="1" i="0" u="none" strike="noStrike" baseline="0">
                <a:solidFill>
                  <a:srgbClr val="000000"/>
                </a:solidFill>
                <a:latin typeface="Arial"/>
                <a:ea typeface="Arial"/>
                <a:cs typeface="Arial"/>
              </a:defRPr>
            </a:pPr>
            <a:r>
              <a:rPr lang="en-US"/>
              <a:t>Distributi</a:t>
            </a:r>
            <a:r>
              <a:rPr lang="ro-RO"/>
              <a:t>e</a:t>
            </a:r>
            <a:r>
              <a:rPr lang="en-US"/>
              <a:t> in l/m</a:t>
            </a:r>
          </a:p>
        </c:rich>
      </c:tx>
      <c:layout>
        <c:manualLayout>
          <c:xMode val="edge"/>
          <c:yMode val="edge"/>
          <c:x val="0.42620689655172411"/>
          <c:y val="2.0361990950226245E-2"/>
        </c:manualLayout>
      </c:layout>
      <c:overlay val="0"/>
      <c:spPr>
        <a:noFill/>
        <a:ln w="25400">
          <a:noFill/>
        </a:ln>
      </c:spPr>
    </c:title>
    <c:autoTitleDeleted val="0"/>
    <c:plotArea>
      <c:layout>
        <c:manualLayout>
          <c:layoutTarget val="inner"/>
          <c:xMode val="edge"/>
          <c:yMode val="edge"/>
          <c:x val="4.8275862068965517E-2"/>
          <c:y val="0.12104072398190045"/>
          <c:w val="0.93103448275862066"/>
          <c:h val="0.77149321266968329"/>
        </c:manualLayout>
      </c:layout>
      <c:scatterChart>
        <c:scatterStyle val="smoothMarker"/>
        <c:varyColors val="0"/>
        <c:ser>
          <c:idx val="0"/>
          <c:order val="0"/>
          <c:spPr>
            <a:ln w="12700">
              <a:solidFill>
                <a:srgbClr val="000080"/>
              </a:solidFill>
              <a:prstDash val="solid"/>
            </a:ln>
          </c:spPr>
          <c:marker>
            <c:symbol val="diamond"/>
            <c:size val="5"/>
            <c:spPr>
              <a:solidFill>
                <a:srgbClr val="000080"/>
              </a:solidFill>
              <a:ln>
                <a:solidFill>
                  <a:srgbClr val="000080"/>
                </a:solidFill>
                <a:prstDash val="solid"/>
              </a:ln>
            </c:spPr>
          </c:marker>
          <c:xVal>
            <c:numRef>
              <c:f>Foaie1!$A$2:$A$49</c:f>
              <c:numCache>
                <c:formatCode>General</c:formatCode>
                <c:ptCount val="48"/>
                <c:pt idx="0">
                  <c:v>0.1</c:v>
                </c:pt>
                <c:pt idx="1">
                  <c:v>0.2</c:v>
                </c:pt>
                <c:pt idx="2">
                  <c:v>0.3</c:v>
                </c:pt>
                <c:pt idx="3">
                  <c:v>0.4</c:v>
                </c:pt>
                <c:pt idx="4">
                  <c:v>0.5</c:v>
                </c:pt>
                <c:pt idx="5">
                  <c:v>0.6</c:v>
                </c:pt>
                <c:pt idx="6">
                  <c:v>0.7</c:v>
                </c:pt>
                <c:pt idx="7">
                  <c:v>0.8</c:v>
                </c:pt>
                <c:pt idx="8">
                  <c:v>0.9</c:v>
                </c:pt>
                <c:pt idx="9">
                  <c:v>1</c:v>
                </c:pt>
                <c:pt idx="10">
                  <c:v>1.1000000000000001</c:v>
                </c:pt>
                <c:pt idx="11">
                  <c:v>1.2</c:v>
                </c:pt>
                <c:pt idx="12">
                  <c:v>1.3</c:v>
                </c:pt>
                <c:pt idx="13">
                  <c:v>1.4</c:v>
                </c:pt>
                <c:pt idx="14">
                  <c:v>1.5</c:v>
                </c:pt>
                <c:pt idx="15">
                  <c:v>1.6</c:v>
                </c:pt>
                <c:pt idx="16">
                  <c:v>1.7</c:v>
                </c:pt>
                <c:pt idx="17">
                  <c:v>1.8</c:v>
                </c:pt>
                <c:pt idx="18">
                  <c:v>1.9</c:v>
                </c:pt>
                <c:pt idx="19">
                  <c:v>2</c:v>
                </c:pt>
                <c:pt idx="20">
                  <c:v>2.1</c:v>
                </c:pt>
                <c:pt idx="21">
                  <c:v>2.2000000000000002</c:v>
                </c:pt>
                <c:pt idx="22">
                  <c:v>2.2999999999999998</c:v>
                </c:pt>
                <c:pt idx="23">
                  <c:v>2.4</c:v>
                </c:pt>
                <c:pt idx="24">
                  <c:v>2.5</c:v>
                </c:pt>
                <c:pt idx="25">
                  <c:v>2.6</c:v>
                </c:pt>
                <c:pt idx="26">
                  <c:v>2.7</c:v>
                </c:pt>
                <c:pt idx="27">
                  <c:v>2.8</c:v>
                </c:pt>
                <c:pt idx="28">
                  <c:v>2.9</c:v>
                </c:pt>
                <c:pt idx="29">
                  <c:v>3</c:v>
                </c:pt>
                <c:pt idx="30">
                  <c:v>3.1</c:v>
                </c:pt>
                <c:pt idx="31">
                  <c:v>3.2</c:v>
                </c:pt>
                <c:pt idx="32">
                  <c:v>3.3</c:v>
                </c:pt>
                <c:pt idx="33">
                  <c:v>3.4</c:v>
                </c:pt>
                <c:pt idx="34">
                  <c:v>3.5</c:v>
                </c:pt>
                <c:pt idx="35">
                  <c:v>3.6</c:v>
                </c:pt>
                <c:pt idx="36">
                  <c:v>3.7</c:v>
                </c:pt>
                <c:pt idx="37">
                  <c:v>3.8</c:v>
                </c:pt>
                <c:pt idx="38">
                  <c:v>3.9</c:v>
                </c:pt>
                <c:pt idx="39">
                  <c:v>4</c:v>
                </c:pt>
                <c:pt idx="40">
                  <c:v>4.0999999999999996</c:v>
                </c:pt>
                <c:pt idx="41">
                  <c:v>4.2</c:v>
                </c:pt>
                <c:pt idx="42">
                  <c:v>4.3</c:v>
                </c:pt>
                <c:pt idx="43">
                  <c:v>4.4000000000000004</c:v>
                </c:pt>
                <c:pt idx="44">
                  <c:v>4.5</c:v>
                </c:pt>
                <c:pt idx="45">
                  <c:v>4.5999999999999996</c:v>
                </c:pt>
                <c:pt idx="46">
                  <c:v>4.7</c:v>
                </c:pt>
                <c:pt idx="47">
                  <c:v>4.8</c:v>
                </c:pt>
              </c:numCache>
            </c:numRef>
          </c:xVal>
          <c:yVal>
            <c:numRef>
              <c:f>Foaie1!$B$2:$B$49</c:f>
              <c:numCache>
                <c:formatCode>General</c:formatCode>
                <c:ptCount val="48"/>
                <c:pt idx="0">
                  <c:v>0.14599999999999999</c:v>
                </c:pt>
                <c:pt idx="1">
                  <c:v>0.121</c:v>
                </c:pt>
                <c:pt idx="2">
                  <c:v>0.158</c:v>
                </c:pt>
                <c:pt idx="3">
                  <c:v>0.155</c:v>
                </c:pt>
                <c:pt idx="4">
                  <c:v>0.16500000000000001</c:v>
                </c:pt>
                <c:pt idx="5">
                  <c:v>0.14699999999999999</c:v>
                </c:pt>
                <c:pt idx="6">
                  <c:v>0.17299999999999999</c:v>
                </c:pt>
                <c:pt idx="7">
                  <c:v>0.125</c:v>
                </c:pt>
                <c:pt idx="8">
                  <c:v>0.13300000000000001</c:v>
                </c:pt>
                <c:pt idx="9">
                  <c:v>0.152</c:v>
                </c:pt>
                <c:pt idx="10">
                  <c:v>0.127</c:v>
                </c:pt>
                <c:pt idx="11">
                  <c:v>0.13800000000000001</c:v>
                </c:pt>
                <c:pt idx="12">
                  <c:v>0.13600000000000001</c:v>
                </c:pt>
                <c:pt idx="13">
                  <c:v>0.13500000000000001</c:v>
                </c:pt>
                <c:pt idx="14">
                  <c:v>0.16200000000000001</c:v>
                </c:pt>
                <c:pt idx="15">
                  <c:v>0.16200000000000001</c:v>
                </c:pt>
                <c:pt idx="16">
                  <c:v>0.17699999999999999</c:v>
                </c:pt>
                <c:pt idx="17">
                  <c:v>0.13800000000000001</c:v>
                </c:pt>
                <c:pt idx="18">
                  <c:v>0.16200000000000001</c:v>
                </c:pt>
                <c:pt idx="19">
                  <c:v>0.13100000000000001</c:v>
                </c:pt>
                <c:pt idx="20">
                  <c:v>0.153</c:v>
                </c:pt>
                <c:pt idx="21">
                  <c:v>0.153</c:v>
                </c:pt>
                <c:pt idx="22">
                  <c:v>0.14499999999999999</c:v>
                </c:pt>
                <c:pt idx="23">
                  <c:v>0.159</c:v>
                </c:pt>
                <c:pt idx="24">
                  <c:v>0.14299999999999999</c:v>
                </c:pt>
                <c:pt idx="25">
                  <c:v>0.16900000000000001</c:v>
                </c:pt>
                <c:pt idx="26">
                  <c:v>0.16800000000000001</c:v>
                </c:pt>
                <c:pt idx="27">
                  <c:v>0.13</c:v>
                </c:pt>
                <c:pt idx="28">
                  <c:v>0.17899999999999999</c:v>
                </c:pt>
                <c:pt idx="29">
                  <c:v>0.13800000000000001</c:v>
                </c:pt>
                <c:pt idx="30">
                  <c:v>0.17299999999999999</c:v>
                </c:pt>
                <c:pt idx="31">
                  <c:v>0.14099999999999999</c:v>
                </c:pt>
                <c:pt idx="32">
                  <c:v>0.16300000000000001</c:v>
                </c:pt>
                <c:pt idx="33">
                  <c:v>0.17199999999999999</c:v>
                </c:pt>
                <c:pt idx="34">
                  <c:v>0.17699999999999999</c:v>
                </c:pt>
                <c:pt idx="35">
                  <c:v>0.13500000000000001</c:v>
                </c:pt>
                <c:pt idx="36">
                  <c:v>0.153</c:v>
                </c:pt>
                <c:pt idx="37">
                  <c:v>0.121</c:v>
                </c:pt>
                <c:pt idx="38">
                  <c:v>0.16600000000000001</c:v>
                </c:pt>
                <c:pt idx="39">
                  <c:v>0.14199999999999999</c:v>
                </c:pt>
                <c:pt idx="40">
                  <c:v>0.153</c:v>
                </c:pt>
                <c:pt idx="41">
                  <c:v>0.122</c:v>
                </c:pt>
                <c:pt idx="42">
                  <c:v>0.13500000000000001</c:v>
                </c:pt>
                <c:pt idx="43">
                  <c:v>0.154</c:v>
                </c:pt>
                <c:pt idx="44">
                  <c:v>0.155</c:v>
                </c:pt>
                <c:pt idx="45">
                  <c:v>0.16300000000000001</c:v>
                </c:pt>
                <c:pt idx="46">
                  <c:v>0.16400000000000001</c:v>
                </c:pt>
                <c:pt idx="47">
                  <c:v>0.15</c:v>
                </c:pt>
              </c:numCache>
            </c:numRef>
          </c:yVal>
          <c:smooth val="1"/>
          <c:extLst>
            <c:ext xmlns:c16="http://schemas.microsoft.com/office/drawing/2014/chart" uri="{C3380CC4-5D6E-409C-BE32-E72D297353CC}">
              <c16:uniqueId val="{00000000-4B3C-48C3-A12D-0E4475E3A473}"/>
            </c:ext>
          </c:extLst>
        </c:ser>
        <c:dLbls>
          <c:showLegendKey val="0"/>
          <c:showVal val="0"/>
          <c:showCatName val="0"/>
          <c:showSerName val="0"/>
          <c:showPercent val="0"/>
          <c:showBubbleSize val="0"/>
        </c:dLbls>
        <c:axId val="1909636383"/>
        <c:axId val="1"/>
      </c:scatterChart>
      <c:valAx>
        <c:axId val="1909636383"/>
        <c:scaling>
          <c:orientation val="minMax"/>
        </c:scaling>
        <c:delete val="0"/>
        <c:axPos val="b"/>
        <c:majorGridlines>
          <c:spPr>
            <a:ln w="3175">
              <a:solidFill>
                <a:srgbClr val="000000"/>
              </a:solidFill>
              <a:prstDash val="solid"/>
            </a:ln>
          </c:spPr>
        </c:majorGridlines>
        <c:title>
          <c:tx>
            <c:rich>
              <a:bodyPr/>
              <a:lstStyle/>
              <a:p>
                <a:pPr>
                  <a:defRPr sz="1000" b="1" i="0" u="none" strike="noStrike" baseline="0">
                    <a:solidFill>
                      <a:srgbClr val="000000"/>
                    </a:solidFill>
                    <a:latin typeface="Arial"/>
                    <a:ea typeface="Arial"/>
                    <a:cs typeface="Arial"/>
                  </a:defRPr>
                </a:pPr>
                <a:r>
                  <a:rPr lang="en-US"/>
                  <a:t>Po</a:t>
                </a:r>
                <a:r>
                  <a:rPr lang="ro-RO"/>
                  <a:t>zitie</a:t>
                </a:r>
                <a:r>
                  <a:rPr lang="en-US"/>
                  <a:t> (m)</a:t>
                </a:r>
              </a:p>
            </c:rich>
          </c:tx>
          <c:layout>
            <c:manualLayout>
              <c:xMode val="edge"/>
              <c:yMode val="edge"/>
              <c:x val="0.47241379310344828"/>
              <c:y val="0.943438914027149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
        <c:crosses val="autoZero"/>
        <c:crossBetween val="midCat"/>
        <c:majorUnit val="0.8"/>
      </c:valAx>
      <c:valAx>
        <c:axId val="1"/>
        <c:scaling>
          <c:orientation val="minMax"/>
        </c:scaling>
        <c:delete val="0"/>
        <c:axPos val="l"/>
        <c:majorGridlines>
          <c:spPr>
            <a:ln w="3175">
              <a:solidFill>
                <a:srgbClr val="000000"/>
              </a:solidFill>
              <a:prstDash val="solid"/>
            </a:ln>
          </c:spPr>
        </c:majorGridlines>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909636383"/>
        <c:crosses val="autoZero"/>
        <c:crossBetween val="midCat"/>
        <c:majorUnit val="0.01"/>
      </c:valAx>
      <c:spPr>
        <a:noFill/>
        <a:ln w="25400">
          <a:noFill/>
        </a:ln>
      </c:spPr>
    </c:plotArea>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0.25225</cdr:x>
      <cdr:y>0.06425</cdr:y>
    </cdr:from>
    <cdr:to>
      <cdr:x>0.701</cdr:x>
      <cdr:y>0.10725</cdr:y>
    </cdr:to>
    <cdr:sp macro="" textlink="">
      <cdr:nvSpPr>
        <cdr:cNvPr id="1025" name="Text Box 1">
          <a:extLst xmlns:a="http://schemas.openxmlformats.org/drawingml/2006/main">
            <a:ext uri="{FF2B5EF4-FFF2-40B4-BE49-F238E27FC236}">
              <a16:creationId xmlns:a16="http://schemas.microsoft.com/office/drawing/2014/main" id="{8036F4A7-CF0F-5192-10D0-4640D2F643D0}"/>
            </a:ext>
          </a:extLst>
        </cdr:cNvPr>
        <cdr:cNvSpPr txBox="1">
          <a:spLocks xmlns:a="http://schemas.openxmlformats.org/drawingml/2006/main" noChangeArrowheads="1"/>
        </cdr:cNvSpPr>
      </cdr:nvSpPr>
      <cdr:spPr bwMode="auto">
        <a:xfrm xmlns:a="http://schemas.openxmlformats.org/drawingml/2006/main">
          <a:off x="2322592" y="360661"/>
          <a:ext cx="4131866" cy="241376"/>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36576" tIns="27432" rIns="36576" bIns="0" anchor="t" upright="1"/>
        <a:lstStyle xmlns:a="http://schemas.openxmlformats.org/drawingml/2006/main"/>
        <a:p xmlns:a="http://schemas.openxmlformats.org/drawingml/2006/main">
          <a:pPr algn="ctr" rtl="0">
            <a:defRPr sz="1000"/>
          </a:pPr>
          <a:r>
            <a:rPr lang="en-US" sz="1000" b="0" i="0" u="none" strike="noStrike" baseline="0">
              <a:solidFill>
                <a:srgbClr val="000000"/>
              </a:solidFill>
              <a:latin typeface="Arial"/>
              <a:cs typeface="Arial"/>
            </a:rPr>
            <a:t>presiune</a:t>
          </a:r>
          <a:r>
            <a:rPr lang="ro-RO" sz="1000" b="0" i="0" u="none" strike="noStrike" baseline="0">
              <a:solidFill>
                <a:srgbClr val="000000"/>
              </a:solidFill>
              <a:latin typeface="Arial"/>
              <a:cs typeface="Arial"/>
            </a:rPr>
            <a:t> lucru</a:t>
          </a:r>
          <a:r>
            <a:rPr lang="en-US" sz="1000" b="0" i="0" u="none" strike="noStrike" baseline="0">
              <a:solidFill>
                <a:srgbClr val="000000"/>
              </a:solidFill>
              <a:latin typeface="Arial"/>
              <a:cs typeface="Arial"/>
            </a:rPr>
            <a:t> 2  bar, </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3/26/2026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021A1D30-C0A0-4124-A783-34D9F15FA0FE}" type="datetime1">
              <a:rPr lang="en-US" smtClean="0"/>
              <a:t>3/26/2026</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2D5871-AB0F-4B3D-8861-97E78CB7B47E}" type="datetime1">
              <a:rPr lang="en-US" smtClean="0"/>
              <a:t>3/26/2026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4418406-4C3F-4F3E-80BD-A22568EA37EB}" type="datetime1">
              <a:rPr lang="en-US" smtClean="0"/>
              <a:t>3/26/2026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5F28077-7188-48C5-8679-2287FAC952E9}" type="datetime1">
              <a:rPr lang="en-US" smtClean="0"/>
              <a:t>3/26/2026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3/26/2026</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05F6BD99-6FFD-46C5-B5E2-43A34BDA2566}" type="datetime1">
              <a:rPr lang="en-US" smtClean="0"/>
              <a:t>3/26/2026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022678E-214C-4CF8-97C7-95015FB02960}" type="datetime1">
              <a:rPr lang="en-US" smtClean="0"/>
              <a:t>3/26/2026</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55660E0-FA77-4473-A859-74127B089143}" type="datetime1">
              <a:rPr lang="en-US" smtClean="0"/>
              <a:t>3/26/2026</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3/26/2026</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3/26/2026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3/26/2026</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1146459-E3C3-4969-9224-5ED50B492D17}" type="datetime1">
              <a:rPr lang="en-US" smtClean="0"/>
              <a:pPr/>
              <a:t>3/26/2026</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emf"/><Relationship Id="rId7" Type="http://schemas.openxmlformats.org/officeDocument/2006/relationships/chart" Target="../charts/chart1.xml"/><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0.jpeg"/><Relationship Id="rId4" Type="http://schemas.openxmlformats.org/officeDocument/2006/relationships/image" Target="../media/image35.jpeg"/><Relationship Id="rId9"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svg"/></Relationships>
</file>

<file path=ppt/slides/_rels/slide27.xml.rels><?xml version="1.0" encoding="UTF-8" standalone="yes"?>
<Relationships xmlns="http://schemas.openxmlformats.org/package/2006/relationships"><Relationship Id="rId8" Type="http://schemas.openxmlformats.org/officeDocument/2006/relationships/image" Target="../media/image56.jpeg"/><Relationship Id="rId3" Type="http://schemas.microsoft.com/office/2007/relationships/hdphoto" Target="../media/hdphoto1.wdp"/><Relationship Id="rId7" Type="http://schemas.openxmlformats.org/officeDocument/2006/relationships/image" Target="../media/image55.jpe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10" Type="http://schemas.openxmlformats.org/officeDocument/2006/relationships/image" Target="../media/image58.emf"/><Relationship Id="rId4" Type="http://schemas.openxmlformats.org/officeDocument/2006/relationships/image" Target="../media/image52.png"/><Relationship Id="rId9" Type="http://schemas.openxmlformats.org/officeDocument/2006/relationships/image" Target="../media/image57.png"/></Relationships>
</file>

<file path=ppt/slides/_rels/slide2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jpe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jpe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emf"/><Relationship Id="rId2" Type="http://schemas.openxmlformats.org/officeDocument/2006/relationships/image" Target="../media/image73.jpe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jpeg"/></Relationships>
</file>

<file path=ppt/slides/_rels/slide32.xml.rels><?xml version="1.0" encoding="UTF-8" standalone="yes"?>
<Relationships xmlns="http://schemas.openxmlformats.org/package/2006/relationships"><Relationship Id="rId3" Type="http://schemas.openxmlformats.org/officeDocument/2006/relationships/hyperlink" Target="mailto:matache@inma.ro" TargetMode="External"/><Relationship Id="rId2" Type="http://schemas.openxmlformats.org/officeDocument/2006/relationships/hyperlink" Target="http://www.inma.ro/" TargetMode="Externa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mailto:gabimatache@yahoo.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Panoramic">
            <a:extLst>
              <a:ext uri="{FF2B5EF4-FFF2-40B4-BE49-F238E27FC236}">
                <a16:creationId xmlns:a16="http://schemas.microsoft.com/office/drawing/2014/main" id="{FE17C667-C467-851E-75D2-D6F8A72E1E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13589" y="935542"/>
            <a:ext cx="3297682" cy="89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51232C32-EE2D-9770-9F11-E0E4D93A60AF}"/>
              </a:ext>
            </a:extLst>
          </p:cNvPr>
          <p:cNvSpPr txBox="1"/>
          <p:nvPr/>
        </p:nvSpPr>
        <p:spPr>
          <a:xfrm>
            <a:off x="626084" y="0"/>
            <a:ext cx="11473950" cy="954107"/>
          </a:xfrm>
          <a:prstGeom prst="rect">
            <a:avLst/>
          </a:prstGeom>
          <a:noFill/>
          <a:ln>
            <a:noFill/>
          </a:ln>
        </p:spPr>
        <p:txBody>
          <a:bodyPr wrap="square">
            <a:spAutoFit/>
          </a:bodyPr>
          <a:lstStyle/>
          <a:p>
            <a:pPr algn="ctr" fontAlgn="base"/>
            <a:r>
              <a:rPr lang="en-US" sz="2800" b="1" i="0" dirty="0" err="1">
                <a:solidFill>
                  <a:srgbClr val="274E13"/>
                </a:solidFill>
                <a:effectLst/>
                <a:latin typeface="Oswald" panose="00000500000000000000" pitchFamily="2" charset="0"/>
              </a:rPr>
              <a:t>Institutul</a:t>
            </a:r>
            <a:r>
              <a:rPr lang="en-US" sz="2800" b="1" i="0" dirty="0">
                <a:solidFill>
                  <a:srgbClr val="274E13"/>
                </a:solidFill>
                <a:effectLst/>
                <a:latin typeface="Oswald" panose="00000500000000000000" pitchFamily="2" charset="0"/>
              </a:rPr>
              <a:t> </a:t>
            </a:r>
            <a:r>
              <a:rPr lang="en-US" sz="2800" b="1" i="0" dirty="0" err="1">
                <a:solidFill>
                  <a:srgbClr val="274E13"/>
                </a:solidFill>
                <a:effectLst/>
                <a:latin typeface="Oswald" panose="00000500000000000000" pitchFamily="2" charset="0"/>
              </a:rPr>
              <a:t>Național</a:t>
            </a:r>
            <a:r>
              <a:rPr lang="en-US" sz="2800" b="1" i="0" dirty="0">
                <a:solidFill>
                  <a:srgbClr val="274E13"/>
                </a:solidFill>
                <a:effectLst/>
                <a:latin typeface="Oswald" panose="00000500000000000000" pitchFamily="2" charset="0"/>
              </a:rPr>
              <a:t> de </a:t>
            </a:r>
            <a:r>
              <a:rPr lang="en-US" sz="2800" b="1" i="0" dirty="0" err="1">
                <a:solidFill>
                  <a:srgbClr val="274E13"/>
                </a:solidFill>
                <a:effectLst/>
                <a:latin typeface="Oswald" panose="00000500000000000000" pitchFamily="2" charset="0"/>
              </a:rPr>
              <a:t>Cercetare</a:t>
            </a:r>
            <a:r>
              <a:rPr lang="en-US" sz="2800" b="1" i="0" dirty="0">
                <a:solidFill>
                  <a:srgbClr val="274E13"/>
                </a:solidFill>
                <a:effectLst/>
                <a:latin typeface="Oswald" panose="00000500000000000000" pitchFamily="2" charset="0"/>
              </a:rPr>
              <a:t>-Dezvoltare </a:t>
            </a:r>
            <a:r>
              <a:rPr lang="en-US" sz="2800" b="1" i="0" dirty="0" err="1">
                <a:solidFill>
                  <a:srgbClr val="274E13"/>
                </a:solidFill>
                <a:effectLst/>
                <a:latin typeface="Oswald" panose="00000500000000000000" pitchFamily="2" charset="0"/>
              </a:rPr>
              <a:t>pentru</a:t>
            </a:r>
            <a:r>
              <a:rPr lang="en-US" sz="2800" b="1" i="0" dirty="0">
                <a:solidFill>
                  <a:srgbClr val="274E13"/>
                </a:solidFill>
                <a:effectLst/>
                <a:latin typeface="Oswald" panose="00000500000000000000" pitchFamily="2" charset="0"/>
              </a:rPr>
              <a:t> </a:t>
            </a:r>
            <a:r>
              <a:rPr lang="en-US" sz="2800" b="1" i="0" dirty="0" err="1">
                <a:solidFill>
                  <a:srgbClr val="274E13"/>
                </a:solidFill>
                <a:effectLst/>
                <a:latin typeface="Oswald" panose="00000500000000000000" pitchFamily="2" charset="0"/>
              </a:rPr>
              <a:t>Mașini</a:t>
            </a:r>
            <a:r>
              <a:rPr lang="en-US" sz="2800" b="1" i="0" dirty="0">
                <a:solidFill>
                  <a:srgbClr val="274E13"/>
                </a:solidFill>
                <a:effectLst/>
                <a:latin typeface="Oswald" panose="00000500000000000000" pitchFamily="2" charset="0"/>
              </a:rPr>
              <a:t> </a:t>
            </a:r>
            <a:r>
              <a:rPr lang="en-US" sz="2800" b="1" i="0" dirty="0" err="1">
                <a:solidFill>
                  <a:srgbClr val="274E13"/>
                </a:solidFill>
                <a:effectLst/>
                <a:latin typeface="Oswald" panose="00000500000000000000" pitchFamily="2" charset="0"/>
              </a:rPr>
              <a:t>și</a:t>
            </a:r>
            <a:r>
              <a:rPr lang="en-US" sz="2800" b="1" i="0" dirty="0">
                <a:solidFill>
                  <a:srgbClr val="274E13"/>
                </a:solidFill>
                <a:effectLst/>
                <a:latin typeface="Oswald" panose="00000500000000000000" pitchFamily="2" charset="0"/>
              </a:rPr>
              <a:t> </a:t>
            </a:r>
            <a:r>
              <a:rPr lang="en-US" sz="2800" b="1" i="0" dirty="0" err="1">
                <a:solidFill>
                  <a:srgbClr val="274E13"/>
                </a:solidFill>
                <a:effectLst/>
                <a:latin typeface="Oswald" panose="00000500000000000000" pitchFamily="2" charset="0"/>
              </a:rPr>
              <a:t>Instalații</a:t>
            </a:r>
            <a:r>
              <a:rPr lang="en-US" sz="2800" b="1" i="0" dirty="0">
                <a:solidFill>
                  <a:srgbClr val="274E13"/>
                </a:solidFill>
                <a:effectLst/>
                <a:latin typeface="Oswald" panose="00000500000000000000" pitchFamily="2" charset="0"/>
              </a:rPr>
              <a:t> Destinate </a:t>
            </a:r>
            <a:r>
              <a:rPr lang="en-US" sz="2800" b="1" i="0" dirty="0" err="1">
                <a:solidFill>
                  <a:srgbClr val="274E13"/>
                </a:solidFill>
                <a:effectLst/>
                <a:latin typeface="Oswald" panose="00000500000000000000" pitchFamily="2" charset="0"/>
              </a:rPr>
              <a:t>Agriculturii</a:t>
            </a:r>
            <a:r>
              <a:rPr lang="en-US" sz="2800" b="1" i="0" dirty="0">
                <a:solidFill>
                  <a:srgbClr val="274E13"/>
                </a:solidFill>
                <a:effectLst/>
                <a:latin typeface="Oswald" panose="00000500000000000000" pitchFamily="2" charset="0"/>
              </a:rPr>
              <a:t> </a:t>
            </a:r>
            <a:r>
              <a:rPr lang="en-US" sz="2800" b="1" i="0" dirty="0" err="1">
                <a:solidFill>
                  <a:srgbClr val="274E13"/>
                </a:solidFill>
                <a:effectLst/>
                <a:latin typeface="Oswald" panose="00000500000000000000" pitchFamily="2" charset="0"/>
              </a:rPr>
              <a:t>și</a:t>
            </a:r>
            <a:r>
              <a:rPr lang="en-US" sz="2800" b="1" i="0" dirty="0">
                <a:solidFill>
                  <a:srgbClr val="274E13"/>
                </a:solidFill>
                <a:effectLst/>
                <a:latin typeface="Oswald" panose="00000500000000000000" pitchFamily="2" charset="0"/>
              </a:rPr>
              <a:t> </a:t>
            </a:r>
            <a:r>
              <a:rPr lang="en-US" sz="2800" b="1" i="0" dirty="0" err="1">
                <a:solidFill>
                  <a:srgbClr val="274E13"/>
                </a:solidFill>
                <a:effectLst/>
                <a:latin typeface="Oswald" panose="00000500000000000000" pitchFamily="2" charset="0"/>
              </a:rPr>
              <a:t>Industriei</a:t>
            </a:r>
            <a:r>
              <a:rPr lang="en-US" sz="2800" b="1" i="0" dirty="0">
                <a:solidFill>
                  <a:srgbClr val="274E13"/>
                </a:solidFill>
                <a:effectLst/>
                <a:latin typeface="Oswald" panose="00000500000000000000" pitchFamily="2" charset="0"/>
              </a:rPr>
              <a:t> Alimentare – INMA </a:t>
            </a:r>
            <a:r>
              <a:rPr lang="en-US" sz="2800" b="1" i="0" dirty="0" err="1">
                <a:solidFill>
                  <a:srgbClr val="274E13"/>
                </a:solidFill>
                <a:effectLst/>
                <a:latin typeface="Oswald" panose="00000500000000000000" pitchFamily="2" charset="0"/>
              </a:rPr>
              <a:t>București</a:t>
            </a:r>
            <a:endParaRPr lang="en-US" sz="2800" b="1" i="0" dirty="0">
              <a:solidFill>
                <a:srgbClr val="274E13"/>
              </a:solidFill>
              <a:effectLst/>
              <a:latin typeface="Oswald" panose="00000500000000000000" pitchFamily="2" charset="0"/>
            </a:endParaRPr>
          </a:p>
        </p:txBody>
      </p:sp>
      <p:pic>
        <p:nvPicPr>
          <p:cNvPr id="11" name="Picture 2">
            <a:extLst>
              <a:ext uri="{FF2B5EF4-FFF2-40B4-BE49-F238E27FC236}">
                <a16:creationId xmlns:a16="http://schemas.microsoft.com/office/drawing/2014/main" id="{0F4A5E08-DF0C-B4D0-F396-DE9F4FB6C0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t="47636" b="25063"/>
          <a:stretch>
            <a:fillRect/>
          </a:stretch>
        </p:blipFill>
        <p:spPr bwMode="auto">
          <a:xfrm>
            <a:off x="0" y="3982530"/>
            <a:ext cx="12211271" cy="2221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antet">
            <a:extLst>
              <a:ext uri="{FF2B5EF4-FFF2-40B4-BE49-F238E27FC236}">
                <a16:creationId xmlns:a16="http://schemas.microsoft.com/office/drawing/2014/main" id="{E20E59FB-4C08-8AAE-983F-CCD21D8F77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3" y="14617"/>
            <a:ext cx="100806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3BBFF674-0673-DDC0-F7A8-96E6C7883BC8}"/>
              </a:ext>
            </a:extLst>
          </p:cNvPr>
          <p:cNvSpPr txBox="1"/>
          <p:nvPr/>
        </p:nvSpPr>
        <p:spPr>
          <a:xfrm>
            <a:off x="3315705" y="3429000"/>
            <a:ext cx="6094708" cy="369332"/>
          </a:xfrm>
          <a:prstGeom prst="rect">
            <a:avLst/>
          </a:prstGeom>
          <a:noFill/>
        </p:spPr>
        <p:txBody>
          <a:bodyPr wrap="square">
            <a:spAutoFit/>
          </a:bodyPr>
          <a:lstStyle/>
          <a:p>
            <a:r>
              <a:rPr lang="en-US"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dr. </a:t>
            </a:r>
            <a:r>
              <a:rPr lang="en-US" b="1" dirty="0" err="1">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ing</a:t>
            </a:r>
            <a:r>
              <a:rPr lang="en-US"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b="1" dirty="0" err="1">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Vl</a:t>
            </a:r>
            <a:r>
              <a:rPr lang="ro-RO" b="1" dirty="0" err="1">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ăduț</a:t>
            </a:r>
            <a:r>
              <a:rPr lang="ro-RO"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 Nicolae Valentin</a:t>
            </a:r>
            <a:r>
              <a:rPr lang="en-US"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18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dr. </a:t>
            </a:r>
            <a:r>
              <a:rPr lang="en-US" sz="1800" b="1" dirty="0" err="1">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ing</a:t>
            </a:r>
            <a:r>
              <a:rPr lang="en-US" sz="18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 Matache Mihai </a:t>
            </a:r>
            <a:r>
              <a:rPr lang="en-US" b="1" dirty="0">
                <a:solidFill>
                  <a:schemeClr val="accent1">
                    <a:lumMod val="75000"/>
                  </a:schemeClr>
                </a:solidFill>
                <a:latin typeface="Calibri" panose="020F0502020204030204" pitchFamily="34" charset="0"/>
                <a:ea typeface="Times New Roman" panose="02020603050405020304" pitchFamily="18" charset="0"/>
                <a:cs typeface="Times New Roman" panose="02020603050405020304" pitchFamily="18" charset="0"/>
              </a:rPr>
              <a:t>G</a:t>
            </a:r>
            <a:r>
              <a:rPr lang="en-US" sz="1800" b="1" dirty="0">
                <a:solidFill>
                  <a:schemeClr val="accent1">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abriel</a:t>
            </a:r>
            <a:endParaRPr lang="en-US" sz="1800" dirty="0">
              <a:solidFill>
                <a:schemeClr val="accent1">
                  <a:lumMod val="75000"/>
                </a:schemeClr>
              </a:solidFill>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9516C869-D893-81F2-672A-44E970466801}"/>
              </a:ext>
            </a:extLst>
          </p:cNvPr>
          <p:cNvSpPr txBox="1"/>
          <p:nvPr/>
        </p:nvSpPr>
        <p:spPr>
          <a:xfrm>
            <a:off x="861317" y="2010000"/>
            <a:ext cx="10469366" cy="1323439"/>
          </a:xfrm>
          <a:prstGeom prst="rect">
            <a:avLst/>
          </a:prstGeom>
          <a:noFill/>
          <a:ln>
            <a:noFill/>
          </a:ln>
        </p:spPr>
        <p:txBody>
          <a:bodyPr wrap="square">
            <a:spAutoFit/>
          </a:bodyPr>
          <a:lstStyle/>
          <a:p>
            <a:pPr algn="ctr"/>
            <a:r>
              <a:rPr lang="ro-RO" sz="4000" b="1" dirty="0">
                <a:solidFill>
                  <a:schemeClr val="accent1">
                    <a:lumMod val="75000"/>
                  </a:schemeClr>
                </a:solidFill>
                <a:effectLst/>
                <a:latin typeface="Times New Roman" panose="02020603050405020304" pitchFamily="18" charset="0"/>
                <a:ea typeface="Times New Roman" panose="02020603050405020304" pitchFamily="18" charset="0"/>
              </a:rPr>
              <a:t>INMA București – Soluții inovatoare aplicate pentru o agricultură sustenabilă și inteligentă</a:t>
            </a:r>
            <a:endParaRPr lang="en-US" sz="4000" dirty="0">
              <a:solidFill>
                <a:schemeClr val="accent1">
                  <a:lumMod val="75000"/>
                </a:schemeClr>
              </a:solidFill>
            </a:endParaRPr>
          </a:p>
        </p:txBody>
      </p:sp>
      <p:sp>
        <p:nvSpPr>
          <p:cNvPr id="3" name="TextBox 2">
            <a:extLst>
              <a:ext uri="{FF2B5EF4-FFF2-40B4-BE49-F238E27FC236}">
                <a16:creationId xmlns:a16="http://schemas.microsoft.com/office/drawing/2014/main" id="{E041F94D-414E-9F42-502B-CF98C85ECF69}"/>
              </a:ext>
            </a:extLst>
          </p:cNvPr>
          <p:cNvSpPr txBox="1"/>
          <p:nvPr/>
        </p:nvSpPr>
        <p:spPr>
          <a:xfrm>
            <a:off x="308032" y="6204303"/>
            <a:ext cx="12110054" cy="646331"/>
          </a:xfrm>
          <a:prstGeom prst="rect">
            <a:avLst/>
          </a:prstGeom>
          <a:noFill/>
          <a:ln>
            <a:solidFill>
              <a:schemeClr val="bg2"/>
            </a:solidFill>
          </a:ln>
        </p:spPr>
        <p:txBody>
          <a:bodyPr wrap="square">
            <a:spAutoFit/>
          </a:bodyPr>
          <a:lstStyle/>
          <a:p>
            <a:r>
              <a:rPr lang="ro-RO" sz="1800" b="1" dirty="0">
                <a:effectLst/>
                <a:latin typeface="Times New Roman" panose="02020603050405020304" pitchFamily="18" charset="0"/>
                <a:ea typeface="Times New Roman" panose="02020603050405020304" pitchFamily="18" charset="0"/>
              </a:rPr>
              <a:t>Masa Rotundă: CERCETĂRI ÎN DOMENIUL MECANIZĂRII AGRICULTURII, REZULTATE ȘI PERSPECTIVE,</a:t>
            </a:r>
          </a:p>
          <a:p>
            <a:r>
              <a:rPr lang="ro-RO" b="1" dirty="0">
                <a:latin typeface="Times New Roman" panose="02020603050405020304" pitchFamily="18" charset="0"/>
              </a:rPr>
              <a:t>organizată de: Academia de Științe Agricole și Silvice </a:t>
            </a:r>
            <a:r>
              <a:rPr lang="en-US" b="1" dirty="0">
                <a:latin typeface="Times New Roman" panose="02020603050405020304" pitchFamily="18" charset="0"/>
              </a:rPr>
              <a:t>“Gheorghe Ionescu -</a:t>
            </a:r>
            <a:r>
              <a:rPr lang="ro-RO" b="1" dirty="0">
                <a:latin typeface="Times New Roman" panose="02020603050405020304" pitchFamily="18" charset="0"/>
              </a:rPr>
              <a:t>Șișești”, Secția de Mecanizarea Agriculturii</a:t>
            </a:r>
            <a:endParaRPr lang="en-US" b="1" dirty="0"/>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F3692C-69DC-AEA7-8C7C-3B8A92779A15}"/>
              </a:ext>
            </a:extLst>
          </p:cNvPr>
          <p:cNvSpPr txBox="1"/>
          <p:nvPr/>
        </p:nvSpPr>
        <p:spPr>
          <a:xfrm>
            <a:off x="2800728" y="0"/>
            <a:ext cx="6097384" cy="547650"/>
          </a:xfrm>
          <a:prstGeom prst="rect">
            <a:avLst/>
          </a:prstGeom>
          <a:noFill/>
        </p:spPr>
        <p:txBody>
          <a:bodyPr wrap="square">
            <a:spAutoFit/>
          </a:bodyPr>
          <a:lstStyle/>
          <a:p>
            <a:pPr algn="ctr">
              <a:lnSpc>
                <a:spcPct val="115000"/>
              </a:lnSpc>
            </a:pPr>
            <a:r>
              <a:rPr lang="en-US" sz="2800" b="1" dirty="0" err="1">
                <a:solidFill>
                  <a:srgbClr val="0000CC"/>
                </a:solidFill>
                <a:effectLst/>
                <a:latin typeface="Arial" panose="020B0604020202020204" pitchFamily="34" charset="0"/>
                <a:ea typeface="Times New Roman" panose="02020603050405020304" pitchFamily="18" charset="0"/>
              </a:rPr>
              <a:t>Proiecte</a:t>
            </a:r>
            <a:r>
              <a:rPr lang="en-US" sz="2800" b="1" dirty="0">
                <a:solidFill>
                  <a:srgbClr val="0000CC"/>
                </a:solidFill>
                <a:effectLst/>
                <a:latin typeface="Arial" panose="020B0604020202020204" pitchFamily="34" charset="0"/>
                <a:ea typeface="Times New Roman" panose="02020603050405020304" pitchFamily="18" charset="0"/>
              </a:rPr>
              <a:t> de </a:t>
            </a:r>
            <a:r>
              <a:rPr lang="ro-RO" sz="2800" b="1" dirty="0">
                <a:solidFill>
                  <a:srgbClr val="0000CC"/>
                </a:solidFill>
                <a:effectLst/>
                <a:latin typeface="Arial" panose="020B0604020202020204" pitchFamily="34" charset="0"/>
                <a:ea typeface="Times New Roman" panose="02020603050405020304" pitchFamily="18" charset="0"/>
              </a:rPr>
              <a:t>Transfer</a:t>
            </a:r>
            <a:endParaRPr lang="en-US" sz="2800" dirty="0">
              <a:solidFill>
                <a:srgbClr val="0000CC"/>
              </a:solidFill>
              <a:effectLst/>
              <a:latin typeface="Times New Roman" panose="02020603050405020304" pitchFamily="18" charset="0"/>
              <a:ea typeface="Times New Roman" panose="02020603050405020304" pitchFamily="18" charset="0"/>
            </a:endParaRPr>
          </a:p>
        </p:txBody>
      </p:sp>
      <p:pic>
        <p:nvPicPr>
          <p:cNvPr id="5" name="Picture 4" descr="antet">
            <a:extLst>
              <a:ext uri="{FF2B5EF4-FFF2-40B4-BE49-F238E27FC236}">
                <a16:creationId xmlns:a16="http://schemas.microsoft.com/office/drawing/2014/main" id="{54CD66C2-B6E8-40DD-5677-0F089C6CC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57EC83D-D21A-5149-E7F8-D85BD62C967A}"/>
              </a:ext>
            </a:extLst>
          </p:cNvPr>
          <p:cNvPicPr>
            <a:picLocks noChangeAspect="1"/>
          </p:cNvPicPr>
          <p:nvPr/>
        </p:nvPicPr>
        <p:blipFill>
          <a:blip r:embed="rId3"/>
          <a:stretch>
            <a:fillRect/>
          </a:stretch>
        </p:blipFill>
        <p:spPr>
          <a:xfrm>
            <a:off x="801738" y="685800"/>
            <a:ext cx="10628387" cy="5930757"/>
          </a:xfrm>
          <a:prstGeom prst="rect">
            <a:avLst/>
          </a:prstGeom>
        </p:spPr>
      </p:pic>
    </p:spTree>
    <p:extLst>
      <p:ext uri="{BB962C8B-B14F-4D97-AF65-F5344CB8AC3E}">
        <p14:creationId xmlns:p14="http://schemas.microsoft.com/office/powerpoint/2010/main" val="416921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B3CA956-D9CB-C43F-323D-4AF6CEDC62F3}"/>
              </a:ext>
            </a:extLst>
          </p:cNvPr>
          <p:cNvSpPr txBox="1"/>
          <p:nvPr/>
        </p:nvSpPr>
        <p:spPr>
          <a:xfrm>
            <a:off x="169523" y="114061"/>
            <a:ext cx="3436705" cy="2462213"/>
          </a:xfrm>
          <a:prstGeom prst="rect">
            <a:avLst/>
          </a:prstGeom>
          <a:noFill/>
          <a:ln>
            <a:solidFill>
              <a:schemeClr val="accent4">
                <a:lumMod val="60000"/>
                <a:lumOff val="40000"/>
              </a:schemeClr>
            </a:solidFill>
          </a:ln>
        </p:spPr>
        <p:txBody>
          <a:bodyPr wrap="square">
            <a:spAutoFit/>
          </a:bodyPr>
          <a:lstStyle/>
          <a:p>
            <a:r>
              <a:rPr lang="ro-RO" sz="1800" b="1" dirty="0">
                <a:effectLst/>
                <a:latin typeface="Calibri" panose="020F0502020204030204" pitchFamily="34" charset="0"/>
                <a:ea typeface="Times New Roman" panose="02020603050405020304" pitchFamily="18" charset="0"/>
                <a:cs typeface="Times New Roman" panose="02020603050405020304" pitchFamily="18" charset="0"/>
              </a:rPr>
              <a:t>PN 19 10 01 02 -</a:t>
            </a:r>
            <a:r>
              <a:rPr lang="ro-RO" sz="2800" dirty="0">
                <a:effectLst/>
                <a:latin typeface="Times New Roman" panose="02020603050405020304" pitchFamily="18" charset="0"/>
                <a:ea typeface="Times New Roman" panose="02020603050405020304" pitchFamily="18" charset="0"/>
              </a:rPr>
              <a:t> </a:t>
            </a:r>
            <a:r>
              <a:rPr lang="ro-RO" sz="1800" dirty="0">
                <a:effectLst/>
                <a:latin typeface="Calibri" panose="020F0502020204030204" pitchFamily="34" charset="0"/>
                <a:ea typeface="Times New Roman" panose="02020603050405020304" pitchFamily="18" charset="0"/>
                <a:cs typeface="Times New Roman" panose="02020603050405020304" pitchFamily="18" charset="0"/>
              </a:rPr>
              <a:t>CERCETĂRI PRIVIND DEZVOLTAREA DE </a:t>
            </a:r>
            <a:r>
              <a:rPr lang="ro-RO" sz="1800" spc="-90" dirty="0">
                <a:effectLst/>
                <a:latin typeface="Calibri" panose="020F0502020204030204" pitchFamily="34" charset="0"/>
                <a:ea typeface="Times New Roman" panose="02020603050405020304" pitchFamily="18" charset="0"/>
                <a:cs typeface="Times New Roman" panose="02020603050405020304" pitchFamily="18" charset="0"/>
              </a:rPr>
              <a:t>INSTRUMENTE DIGITALE INTELIGENTE</a:t>
            </a:r>
            <a:r>
              <a:rPr lang="ro-RO"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ro-RO" sz="1800" spc="-20" dirty="0">
                <a:effectLst/>
                <a:latin typeface="Calibri" panose="020F0502020204030204" pitchFamily="34" charset="0"/>
                <a:ea typeface="Times New Roman" panose="02020603050405020304" pitchFamily="18" charset="0"/>
                <a:cs typeface="Times New Roman" panose="02020603050405020304" pitchFamily="18" charset="0"/>
              </a:rPr>
              <a:t>PENTRU INTERACȚIUNEA DINTRE</a:t>
            </a:r>
            <a:r>
              <a:rPr lang="ro-RO" sz="1800" dirty="0">
                <a:effectLst/>
                <a:latin typeface="Calibri" panose="020F0502020204030204" pitchFamily="34" charset="0"/>
                <a:ea typeface="Times New Roman" panose="02020603050405020304" pitchFamily="18" charset="0"/>
                <a:cs typeface="Times New Roman" panose="02020603050405020304" pitchFamily="18" charset="0"/>
              </a:rPr>
              <a:t> SOL ŞI ORGANELE DE LUCRU ALE MAŞINILOR AGRICOLE ȘI PENTRU CONCEPTUL “OPEN INNOVATION ECOSYSTEM</a:t>
            </a:r>
            <a:r>
              <a:rPr lang="ro-RO" sz="1800" b="1"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dirty="0"/>
          </a:p>
        </p:txBody>
      </p:sp>
      <p:sp>
        <p:nvSpPr>
          <p:cNvPr id="7" name="TextBox 6">
            <a:extLst>
              <a:ext uri="{FF2B5EF4-FFF2-40B4-BE49-F238E27FC236}">
                <a16:creationId xmlns:a16="http://schemas.microsoft.com/office/drawing/2014/main" id="{702151F0-AC3B-8B37-96A6-BF2F3468B57E}"/>
              </a:ext>
            </a:extLst>
          </p:cNvPr>
          <p:cNvSpPr txBox="1"/>
          <p:nvPr/>
        </p:nvSpPr>
        <p:spPr>
          <a:xfrm>
            <a:off x="1" y="2690336"/>
            <a:ext cx="3606228" cy="1754326"/>
          </a:xfrm>
          <a:prstGeom prst="rect">
            <a:avLst/>
          </a:prstGeom>
          <a:noFill/>
          <a:ln>
            <a:solidFill>
              <a:schemeClr val="accent4">
                <a:lumMod val="60000"/>
                <a:lumOff val="40000"/>
              </a:schemeClr>
            </a:solidFill>
          </a:ln>
        </p:spPr>
        <p:txBody>
          <a:bodyPr wrap="square">
            <a:spAutoFit/>
          </a:bodyPr>
          <a:lstStyle/>
          <a:p>
            <a:r>
              <a:rPr lang="ro-RO" sz="1800" dirty="0">
                <a:effectLst/>
                <a:latin typeface="Calibri" panose="020F0502020204030204" pitchFamily="34" charset="0"/>
                <a:ea typeface="Times New Roman" panose="02020603050405020304" pitchFamily="18" charset="0"/>
              </a:rPr>
              <a:t>Studiu prospectiv privind stadiul actual al estimării teoretice și experimentale a forțelor de rezistența la tracțiune a echipamentelor tehnice destinate lucrărilor solului </a:t>
            </a:r>
            <a:endParaRPr lang="en-US" dirty="0"/>
          </a:p>
        </p:txBody>
      </p:sp>
      <p:sp>
        <p:nvSpPr>
          <p:cNvPr id="9" name="TextBox 8">
            <a:extLst>
              <a:ext uri="{FF2B5EF4-FFF2-40B4-BE49-F238E27FC236}">
                <a16:creationId xmlns:a16="http://schemas.microsoft.com/office/drawing/2014/main" id="{DD5C4F7C-E6D5-CD2E-727D-C47FD45C1103}"/>
              </a:ext>
            </a:extLst>
          </p:cNvPr>
          <p:cNvSpPr txBox="1"/>
          <p:nvPr/>
        </p:nvSpPr>
        <p:spPr>
          <a:xfrm>
            <a:off x="1" y="4395787"/>
            <a:ext cx="3606228" cy="2031325"/>
          </a:xfrm>
          <a:prstGeom prst="rect">
            <a:avLst/>
          </a:prstGeom>
          <a:noFill/>
          <a:ln>
            <a:solidFill>
              <a:schemeClr val="accent4">
                <a:lumMod val="60000"/>
                <a:lumOff val="40000"/>
              </a:schemeClr>
            </a:solidFill>
          </a:ln>
        </p:spPr>
        <p:txBody>
          <a:bodyPr wrap="square">
            <a:spAutoFit/>
          </a:bodyPr>
          <a:lstStyle/>
          <a:p>
            <a:r>
              <a:rPr lang="ro-RO" sz="1800" dirty="0">
                <a:effectLst/>
                <a:latin typeface="Calibri" panose="020F0502020204030204" pitchFamily="34" charset="0"/>
                <a:ea typeface="Times New Roman" panose="02020603050405020304" pitchFamily="18" charset="0"/>
              </a:rPr>
              <a:t>Plan tehnic și modele experimentale variante de dispozitive cu organe de lucru de diverse tipuri, pentru măsurarea forței de rezistenta la tracțiune independent pe fiecare organ de lucru si pe scheme variate de amplasare a acestora </a:t>
            </a:r>
            <a:endParaRPr lang="en-US" dirty="0"/>
          </a:p>
        </p:txBody>
      </p:sp>
      <p:sp>
        <p:nvSpPr>
          <p:cNvPr id="10" name="Arrow: Right 9">
            <a:extLst>
              <a:ext uri="{FF2B5EF4-FFF2-40B4-BE49-F238E27FC236}">
                <a16:creationId xmlns:a16="http://schemas.microsoft.com/office/drawing/2014/main" id="{1B0FBCCE-4164-9E93-2D9F-06D3FFA4D5AB}"/>
              </a:ext>
            </a:extLst>
          </p:cNvPr>
          <p:cNvSpPr/>
          <p:nvPr/>
        </p:nvSpPr>
        <p:spPr>
          <a:xfrm>
            <a:off x="3200283" y="3255264"/>
            <a:ext cx="1181527" cy="72176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9E9E380A-420C-4DBD-503D-E619A26B9465}"/>
              </a:ext>
            </a:extLst>
          </p:cNvPr>
          <p:cNvSpPr txBox="1"/>
          <p:nvPr/>
        </p:nvSpPr>
        <p:spPr>
          <a:xfrm>
            <a:off x="3210438" y="2786596"/>
            <a:ext cx="1181528" cy="372409"/>
          </a:xfrm>
          <a:prstGeom prst="rect">
            <a:avLst/>
          </a:prstGeom>
          <a:noFill/>
          <a:ln>
            <a:noFill/>
          </a:ln>
        </p:spPr>
        <p:txBody>
          <a:bodyPr wrap="square">
            <a:spAutoFit/>
          </a:bodyPr>
          <a:lstStyle/>
          <a:p>
            <a:r>
              <a:rPr lang="ro-RO" sz="1800" b="1" dirty="0">
                <a:solidFill>
                  <a:srgbClr val="0000CC"/>
                </a:solidFill>
                <a:effectLst/>
                <a:latin typeface="Arial" panose="020B0604020202020204" pitchFamily="34" charset="0"/>
                <a:ea typeface="Times New Roman" panose="02020603050405020304" pitchFamily="18" charset="0"/>
              </a:rPr>
              <a:t>Transfer</a:t>
            </a:r>
            <a:endParaRPr lang="en-US" dirty="0"/>
          </a:p>
        </p:txBody>
      </p:sp>
      <p:sp>
        <p:nvSpPr>
          <p:cNvPr id="17" name="TextBox 16">
            <a:extLst>
              <a:ext uri="{FF2B5EF4-FFF2-40B4-BE49-F238E27FC236}">
                <a16:creationId xmlns:a16="http://schemas.microsoft.com/office/drawing/2014/main" id="{BB831F9D-18D5-6EF8-1715-5E8BD6AAEB62}"/>
              </a:ext>
            </a:extLst>
          </p:cNvPr>
          <p:cNvSpPr txBox="1"/>
          <p:nvPr/>
        </p:nvSpPr>
        <p:spPr>
          <a:xfrm>
            <a:off x="4962419" y="114061"/>
            <a:ext cx="6976152" cy="1754326"/>
          </a:xfrm>
          <a:prstGeom prst="rect">
            <a:avLst/>
          </a:prstGeom>
          <a:noFill/>
          <a:ln>
            <a:solidFill>
              <a:schemeClr val="bg2"/>
            </a:solidFill>
          </a:ln>
        </p:spPr>
        <p:txBody>
          <a:bodyPr wrap="square">
            <a:spAutoFit/>
          </a:bodyPr>
          <a:lstStyle/>
          <a:p>
            <a:pPr algn="just"/>
            <a:r>
              <a:rPr lang="ro-RO" sz="1800" b="1" kern="100" dirty="0" err="1">
                <a:latin typeface="Calibri" panose="020F0502020204030204" pitchFamily="34" charset="0"/>
                <a:ea typeface="Calibri" panose="020F0502020204030204" pitchFamily="34" charset="0"/>
                <a:cs typeface="Times New Roman" panose="02020603050405020304" pitchFamily="18" charset="0"/>
              </a:rPr>
              <a:t>Subactivitatea</a:t>
            </a:r>
            <a:r>
              <a:rPr lang="ro-RO" sz="1800" b="1" kern="100" dirty="0">
                <a:latin typeface="Calibri" panose="020F0502020204030204" pitchFamily="34" charset="0"/>
                <a:ea typeface="Calibri" panose="020F0502020204030204" pitchFamily="34" charset="0"/>
                <a:cs typeface="Times New Roman" panose="02020603050405020304" pitchFamily="18" charset="0"/>
              </a:rPr>
              <a:t> 2. Proiectare CAD-CAE prototip-componența mecanică</a:t>
            </a:r>
            <a:r>
              <a:rPr lang="ro-RO" sz="1800" kern="100" dirty="0">
                <a:latin typeface="Calibri" panose="020F0502020204030204" pitchFamily="34" charset="0"/>
                <a:ea typeface="Calibri" panose="020F0502020204030204" pitchFamily="34" charset="0"/>
                <a:cs typeface="Times New Roman" panose="02020603050405020304" pitchFamily="18" charset="0"/>
              </a:rPr>
              <a:t> a fost realizată de– INMA București. Această </a:t>
            </a:r>
            <a:r>
              <a:rPr lang="ro-RO" sz="1800" kern="100" dirty="0" err="1">
                <a:latin typeface="Calibri" panose="020F0502020204030204" pitchFamily="34" charset="0"/>
                <a:ea typeface="Calibri" panose="020F0502020204030204" pitchFamily="34" charset="0"/>
                <a:cs typeface="Times New Roman" panose="02020603050405020304" pitchFamily="18" charset="0"/>
              </a:rPr>
              <a:t>subactivitate</a:t>
            </a:r>
            <a:r>
              <a:rPr lang="ro-RO" sz="1800" kern="100" dirty="0">
                <a:latin typeface="Calibri" panose="020F0502020204030204" pitchFamily="34" charset="0"/>
                <a:ea typeface="Calibri" panose="020F0502020204030204" pitchFamily="34" charset="0"/>
                <a:cs typeface="Times New Roman" panose="02020603050405020304" pitchFamily="18" charset="0"/>
              </a:rPr>
              <a:t>, a avut ca rezultat livrabilul </a:t>
            </a:r>
            <a:r>
              <a:rPr lang="ro-RO" sz="1800" b="1" i="1" kern="100" dirty="0">
                <a:latin typeface="Calibri" panose="020F0502020204030204" pitchFamily="34" charset="0"/>
                <a:ea typeface="Calibri" panose="020F0502020204030204" pitchFamily="34" charset="0"/>
                <a:cs typeface="Times New Roman" panose="02020603050405020304" pitchFamily="18" charset="0"/>
              </a:rPr>
              <a:t>”Documentație 3D de execuție prototip-componența mecanică "Valabil prototip"”,</a:t>
            </a:r>
            <a:r>
              <a:rPr lang="ro-RO" sz="1800" kern="100" dirty="0">
                <a:latin typeface="Calibri" panose="020F0502020204030204" pitchFamily="34" charset="0"/>
                <a:ea typeface="Calibri" panose="020F0502020204030204" pitchFamily="34" charset="0"/>
                <a:cs typeface="Times New Roman" panose="02020603050405020304" pitchFamily="18" charset="0"/>
              </a:rPr>
              <a:t> care cuprinde proiectul 3D CAD realizat prin utilizarea unor programe specializate CAE pentru analiza robusteții și performanței componentei mecanice a prototipului.</a:t>
            </a:r>
            <a:endParaRPr lang="ro-RO" sz="1200" kern="100" dirty="0">
              <a:latin typeface="Segoe UI" panose="020B0502040204020203" pitchFamily="34" charset="0"/>
              <a:ea typeface="Calibri" panose="020F0502020204030204" pitchFamily="34" charset="0"/>
              <a:cs typeface="Times New Roman" panose="02020603050405020304" pitchFamily="18" charset="0"/>
            </a:endParaRPr>
          </a:p>
        </p:txBody>
      </p:sp>
      <p:pic>
        <p:nvPicPr>
          <p:cNvPr id="18" name="Picture 17">
            <a:extLst>
              <a:ext uri="{FF2B5EF4-FFF2-40B4-BE49-F238E27FC236}">
                <a16:creationId xmlns:a16="http://schemas.microsoft.com/office/drawing/2014/main" id="{DCEB9231-432E-8B9F-4858-28596DEF6483}"/>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4469254" y="2290725"/>
            <a:ext cx="4187344" cy="2276550"/>
          </a:xfrm>
          <a:prstGeom prst="rect">
            <a:avLst/>
          </a:prstGeom>
          <a:noFill/>
          <a:ln>
            <a:noFill/>
          </a:ln>
        </p:spPr>
      </p:pic>
      <p:pic>
        <p:nvPicPr>
          <p:cNvPr id="20" name="Picture 19">
            <a:extLst>
              <a:ext uri="{FF2B5EF4-FFF2-40B4-BE49-F238E27FC236}">
                <a16:creationId xmlns:a16="http://schemas.microsoft.com/office/drawing/2014/main" id="{95964DAD-43F4-4723-B850-C260CC80164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6964" y="4157140"/>
            <a:ext cx="4202472" cy="2276550"/>
          </a:xfrm>
          <a:prstGeom prst="rect">
            <a:avLst/>
          </a:prstGeom>
          <a:noFill/>
          <a:ln>
            <a:noFill/>
          </a:ln>
        </p:spPr>
      </p:pic>
      <p:sp>
        <p:nvSpPr>
          <p:cNvPr id="22" name="TextBox 21">
            <a:extLst>
              <a:ext uri="{FF2B5EF4-FFF2-40B4-BE49-F238E27FC236}">
                <a16:creationId xmlns:a16="http://schemas.microsoft.com/office/drawing/2014/main" id="{D227C55C-BA2A-C1A0-282D-CEA74058B92B}"/>
              </a:ext>
            </a:extLst>
          </p:cNvPr>
          <p:cNvSpPr txBox="1"/>
          <p:nvPr/>
        </p:nvSpPr>
        <p:spPr>
          <a:xfrm>
            <a:off x="4335692" y="4605498"/>
            <a:ext cx="3097712" cy="923330"/>
          </a:xfrm>
          <a:prstGeom prst="rect">
            <a:avLst/>
          </a:prstGeom>
          <a:noFill/>
          <a:ln>
            <a:solidFill>
              <a:schemeClr val="bg2"/>
            </a:solidFill>
          </a:ln>
        </p:spPr>
        <p:txBody>
          <a:bodyPr wrap="square">
            <a:spAutoFit/>
          </a:bodyPr>
          <a:lstStyle/>
          <a:p>
            <a:pPr algn="just"/>
            <a:r>
              <a:rPr lang="ro-RO" sz="1800" dirty="0">
                <a:latin typeface="Calibri" panose="020F0502020204030204" pitchFamily="34" charset="0"/>
                <a:ea typeface="Calibri" panose="020F0502020204030204" pitchFamily="34" charset="0"/>
              </a:rPr>
              <a:t>Etapa de proiectare 3D cu ajutorul aplicației de simulare structurală SOLIDWORKS</a:t>
            </a:r>
            <a:endParaRPr lang="ro-RO" dirty="0"/>
          </a:p>
        </p:txBody>
      </p:sp>
      <p:sp>
        <p:nvSpPr>
          <p:cNvPr id="24" name="TextBox 23">
            <a:extLst>
              <a:ext uri="{FF2B5EF4-FFF2-40B4-BE49-F238E27FC236}">
                <a16:creationId xmlns:a16="http://schemas.microsoft.com/office/drawing/2014/main" id="{50CD8FD0-47D2-8CA1-7FEA-E536BEBFCB35}"/>
              </a:ext>
            </a:extLst>
          </p:cNvPr>
          <p:cNvSpPr txBox="1"/>
          <p:nvPr/>
        </p:nvSpPr>
        <p:spPr>
          <a:xfrm>
            <a:off x="4962419" y="6243786"/>
            <a:ext cx="6128534" cy="646331"/>
          </a:xfrm>
          <a:prstGeom prst="rect">
            <a:avLst/>
          </a:prstGeom>
          <a:noFill/>
          <a:ln>
            <a:solidFill>
              <a:schemeClr val="bg2"/>
            </a:solidFill>
          </a:ln>
        </p:spPr>
        <p:txBody>
          <a:bodyPr wrap="square">
            <a:spAutoFit/>
          </a:bodyPr>
          <a:lstStyle/>
          <a:p>
            <a:pPr algn="just"/>
            <a:r>
              <a:rPr lang="ro-RO" sz="1800" dirty="0">
                <a:latin typeface="Calibri" panose="020F0502020204030204" pitchFamily="34" charset="0"/>
                <a:ea typeface="Calibri" panose="020F0502020204030204" pitchFamily="34" charset="0"/>
              </a:rPr>
              <a:t>Etapa de analiză structurală cu ajutorul aplicației de simulare structurală SOLIDWORKS SIMULATION</a:t>
            </a:r>
            <a:endParaRPr lang="ro-RO" dirty="0"/>
          </a:p>
        </p:txBody>
      </p:sp>
      <p:pic>
        <p:nvPicPr>
          <p:cNvPr id="25" name="Imagine 1">
            <a:extLst>
              <a:ext uri="{FF2B5EF4-FFF2-40B4-BE49-F238E27FC236}">
                <a16:creationId xmlns:a16="http://schemas.microsoft.com/office/drawing/2014/main" id="{01294EE3-29B5-A4C7-5240-59B1C2191D5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9675" y="1839028"/>
            <a:ext cx="3606228" cy="1895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2391BFB5-5212-44C2-982B-BDF9140E7715}"/>
              </a:ext>
            </a:extLst>
          </p:cNvPr>
          <p:cNvPicPr>
            <a:picLocks noChangeAspect="1"/>
          </p:cNvPicPr>
          <p:nvPr/>
        </p:nvPicPr>
        <p:blipFill>
          <a:blip r:embed="rId5"/>
          <a:stretch>
            <a:fillRect/>
          </a:stretch>
        </p:blipFill>
        <p:spPr>
          <a:xfrm>
            <a:off x="8384563" y="2075333"/>
            <a:ext cx="3431340" cy="1540811"/>
          </a:xfrm>
          <a:prstGeom prst="rect">
            <a:avLst/>
          </a:prstGeom>
        </p:spPr>
      </p:pic>
    </p:spTree>
    <p:extLst>
      <p:ext uri="{BB962C8B-B14F-4D97-AF65-F5344CB8AC3E}">
        <p14:creationId xmlns:p14="http://schemas.microsoft.com/office/powerpoint/2010/main" val="405261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2C49A55-60ED-1677-D41C-2C75DB4D4A82}"/>
              </a:ext>
            </a:extLst>
          </p:cNvPr>
          <p:cNvPicPr>
            <a:picLocks noChangeAspect="1"/>
          </p:cNvPicPr>
          <p:nvPr/>
        </p:nvPicPr>
        <p:blipFill>
          <a:blip r:embed="rId2"/>
          <a:stretch>
            <a:fillRect/>
          </a:stretch>
        </p:blipFill>
        <p:spPr>
          <a:xfrm>
            <a:off x="151570" y="123363"/>
            <a:ext cx="11888859" cy="6611273"/>
          </a:xfrm>
          <a:prstGeom prst="rect">
            <a:avLst/>
          </a:prstGeom>
        </p:spPr>
      </p:pic>
    </p:spTree>
    <p:extLst>
      <p:ext uri="{BB962C8B-B14F-4D97-AF65-F5344CB8AC3E}">
        <p14:creationId xmlns:p14="http://schemas.microsoft.com/office/powerpoint/2010/main" val="2493213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48C1C6-DC02-6DAE-FF93-32D2C811B3C1}"/>
              </a:ext>
            </a:extLst>
          </p:cNvPr>
          <p:cNvSpPr txBox="1"/>
          <p:nvPr/>
        </p:nvSpPr>
        <p:spPr>
          <a:xfrm>
            <a:off x="2800728" y="0"/>
            <a:ext cx="6097384" cy="547650"/>
          </a:xfrm>
          <a:prstGeom prst="rect">
            <a:avLst/>
          </a:prstGeom>
          <a:noFill/>
        </p:spPr>
        <p:txBody>
          <a:bodyPr wrap="square">
            <a:spAutoFit/>
          </a:bodyPr>
          <a:lstStyle/>
          <a:p>
            <a:pPr algn="ctr">
              <a:lnSpc>
                <a:spcPct val="115000"/>
              </a:lnSpc>
            </a:pPr>
            <a:r>
              <a:rPr lang="en-US" sz="2800" b="1" dirty="0" err="1">
                <a:solidFill>
                  <a:srgbClr val="0000CC"/>
                </a:solidFill>
                <a:effectLst/>
                <a:latin typeface="Arial" panose="020B0604020202020204" pitchFamily="34" charset="0"/>
                <a:ea typeface="Times New Roman" panose="02020603050405020304" pitchFamily="18" charset="0"/>
              </a:rPr>
              <a:t>Proiecte</a:t>
            </a:r>
            <a:r>
              <a:rPr lang="en-US" sz="2800" b="1" dirty="0">
                <a:solidFill>
                  <a:srgbClr val="0000CC"/>
                </a:solidFill>
                <a:effectLst/>
                <a:latin typeface="Arial" panose="020B0604020202020204" pitchFamily="34" charset="0"/>
                <a:ea typeface="Times New Roman" panose="02020603050405020304" pitchFamily="18" charset="0"/>
              </a:rPr>
              <a:t> de </a:t>
            </a:r>
            <a:r>
              <a:rPr lang="ro-RO" sz="2800" b="1" dirty="0">
                <a:solidFill>
                  <a:srgbClr val="0000CC"/>
                </a:solidFill>
                <a:effectLst/>
                <a:latin typeface="Arial" panose="020B0604020202020204" pitchFamily="34" charset="0"/>
                <a:ea typeface="Times New Roman" panose="02020603050405020304" pitchFamily="18" charset="0"/>
              </a:rPr>
              <a:t>Transfer</a:t>
            </a:r>
            <a:endParaRPr lang="en-US" sz="2800" dirty="0">
              <a:solidFill>
                <a:srgbClr val="0000CC"/>
              </a:solidFill>
              <a:effectLst/>
              <a:latin typeface="Times New Roman" panose="02020603050405020304" pitchFamily="18" charset="0"/>
              <a:ea typeface="Times New Roman" panose="02020603050405020304" pitchFamily="18" charset="0"/>
            </a:endParaRPr>
          </a:p>
        </p:txBody>
      </p:sp>
      <p:pic>
        <p:nvPicPr>
          <p:cNvPr id="5" name="Picture 4" descr="antet">
            <a:extLst>
              <a:ext uri="{FF2B5EF4-FFF2-40B4-BE49-F238E27FC236}">
                <a16:creationId xmlns:a16="http://schemas.microsoft.com/office/drawing/2014/main" id="{8A6E1974-78D2-708E-6491-561394BBF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439B0C20-EC6C-C5F6-4C80-E1619BF85CE0}"/>
              </a:ext>
            </a:extLst>
          </p:cNvPr>
          <p:cNvPicPr>
            <a:picLocks noChangeAspect="1"/>
          </p:cNvPicPr>
          <p:nvPr/>
        </p:nvPicPr>
        <p:blipFill>
          <a:blip r:embed="rId3"/>
          <a:stretch>
            <a:fillRect/>
          </a:stretch>
        </p:blipFill>
        <p:spPr>
          <a:xfrm>
            <a:off x="801738" y="685800"/>
            <a:ext cx="10377512" cy="5689279"/>
          </a:xfrm>
          <a:prstGeom prst="rect">
            <a:avLst/>
          </a:prstGeom>
        </p:spPr>
      </p:pic>
    </p:spTree>
    <p:extLst>
      <p:ext uri="{BB962C8B-B14F-4D97-AF65-F5344CB8AC3E}">
        <p14:creationId xmlns:p14="http://schemas.microsoft.com/office/powerpoint/2010/main" val="62180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90A0171-B404-75DB-E2EA-F05EAA7526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42" b="6677"/>
          <a:stretch/>
        </p:blipFill>
        <p:spPr bwMode="auto">
          <a:xfrm>
            <a:off x="1705510" y="5797489"/>
            <a:ext cx="1695236" cy="1060512"/>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7EFDF21F-4309-54A0-A76A-43DC8990B57D}"/>
              </a:ext>
            </a:extLst>
          </p:cNvPr>
          <p:cNvSpPr txBox="1"/>
          <p:nvPr/>
        </p:nvSpPr>
        <p:spPr>
          <a:xfrm>
            <a:off x="220895" y="154582"/>
            <a:ext cx="2532579" cy="1477328"/>
          </a:xfrm>
          <a:prstGeom prst="rect">
            <a:avLst/>
          </a:prstGeom>
          <a:noFill/>
          <a:ln>
            <a:solidFill>
              <a:schemeClr val="accent4">
                <a:lumMod val="60000"/>
                <a:lumOff val="40000"/>
              </a:schemeClr>
            </a:solidFill>
          </a:ln>
        </p:spPr>
        <p:txBody>
          <a:bodyPr wrap="square">
            <a:spAutoFit/>
          </a:bodyPr>
          <a:lstStyle/>
          <a:p>
            <a:r>
              <a:rPr lang="ro-RO" sz="1800" b="1" dirty="0">
                <a:effectLst/>
                <a:latin typeface="Calibri" panose="020F0502020204030204" pitchFamily="34" charset="0"/>
                <a:ea typeface="Times New Roman" panose="02020603050405020304" pitchFamily="18" charset="0"/>
                <a:cs typeface="Times New Roman" panose="02020603050405020304" pitchFamily="18" charset="0"/>
              </a:rPr>
              <a:t>PN 19 10 02 01- </a:t>
            </a:r>
            <a:r>
              <a:rPr lang="ro-RO" sz="1800" dirty="0">
                <a:effectLst/>
                <a:latin typeface="Calibri" panose="020F0502020204030204" pitchFamily="34" charset="0"/>
                <a:ea typeface="Times New Roman" panose="02020603050405020304" pitchFamily="18" charset="0"/>
                <a:cs typeface="Times New Roman" panose="02020603050405020304" pitchFamily="18" charset="0"/>
              </a:rPr>
              <a:t>DEZVOLTAREA DE TEHNOLOGII INOVATIVE ÎN CADRUL FERMELOR SMART</a:t>
            </a:r>
            <a:endParaRPr lang="en-US" dirty="0"/>
          </a:p>
        </p:txBody>
      </p:sp>
      <p:sp>
        <p:nvSpPr>
          <p:cNvPr id="7" name="TextBox 6">
            <a:extLst>
              <a:ext uri="{FF2B5EF4-FFF2-40B4-BE49-F238E27FC236}">
                <a16:creationId xmlns:a16="http://schemas.microsoft.com/office/drawing/2014/main" id="{33D38DF3-1652-B89A-5948-40CE100221FD}"/>
              </a:ext>
            </a:extLst>
          </p:cNvPr>
          <p:cNvSpPr txBox="1"/>
          <p:nvPr/>
        </p:nvSpPr>
        <p:spPr>
          <a:xfrm>
            <a:off x="220895" y="1973109"/>
            <a:ext cx="2532579" cy="1200329"/>
          </a:xfrm>
          <a:prstGeom prst="rect">
            <a:avLst/>
          </a:prstGeom>
          <a:noFill/>
          <a:ln>
            <a:solidFill>
              <a:schemeClr val="accent4">
                <a:lumMod val="60000"/>
                <a:lumOff val="40000"/>
              </a:schemeClr>
            </a:solidFill>
          </a:ln>
        </p:spPr>
        <p:txBody>
          <a:bodyPr wrap="square">
            <a:spAutoFit/>
          </a:bodyPr>
          <a:lstStyle/>
          <a:p>
            <a:r>
              <a:rPr lang="ro-RO" sz="1800" dirty="0">
                <a:effectLst/>
                <a:latin typeface="Calibri" panose="020F0502020204030204" pitchFamily="34" charset="0"/>
                <a:ea typeface="Times New Roman" panose="02020603050405020304" pitchFamily="18" charset="0"/>
                <a:cs typeface="Times New Roman" panose="02020603050405020304" pitchFamily="18" charset="0"/>
              </a:rPr>
              <a:t>Studiu tehnologic privind protecția culturilor de câmp conform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Agriculturii</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4.0”</a:t>
            </a:r>
            <a:r>
              <a:rPr lang="en-US" sz="1800" dirty="0">
                <a:effectLst/>
                <a:latin typeface="Calibri" panose="020F0502020204030204" pitchFamily="34" charset="0"/>
                <a:ea typeface="Times New Roman" panose="02020603050405020304" pitchFamily="18" charset="0"/>
              </a:rPr>
              <a:t> </a:t>
            </a:r>
            <a:endParaRPr lang="en-US" dirty="0"/>
          </a:p>
        </p:txBody>
      </p:sp>
      <p:sp>
        <p:nvSpPr>
          <p:cNvPr id="9" name="TextBox 8">
            <a:extLst>
              <a:ext uri="{FF2B5EF4-FFF2-40B4-BE49-F238E27FC236}">
                <a16:creationId xmlns:a16="http://schemas.microsoft.com/office/drawing/2014/main" id="{79EA356F-BE37-05BF-5204-E5D568BBE4DF}"/>
              </a:ext>
            </a:extLst>
          </p:cNvPr>
          <p:cNvSpPr txBox="1"/>
          <p:nvPr/>
        </p:nvSpPr>
        <p:spPr>
          <a:xfrm>
            <a:off x="220894" y="3349845"/>
            <a:ext cx="2532579" cy="1200329"/>
          </a:xfrm>
          <a:prstGeom prst="rect">
            <a:avLst/>
          </a:prstGeom>
          <a:noFill/>
          <a:ln>
            <a:solidFill>
              <a:schemeClr val="accent4">
                <a:lumMod val="60000"/>
                <a:lumOff val="40000"/>
              </a:schemeClr>
            </a:solidFill>
          </a:ln>
        </p:spPr>
        <p:txBody>
          <a:bodyPr wrap="square">
            <a:spAutoFit/>
          </a:bodyPr>
          <a:lstStyle/>
          <a:p>
            <a:r>
              <a:rPr lang="en-US" sz="1800" spc="-30" dirty="0">
                <a:effectLst/>
                <a:latin typeface="Calibri" panose="020F0502020204030204" pitchFamily="34" charset="0"/>
                <a:ea typeface="Times New Roman" panose="02020603050405020304" pitchFamily="18" charset="0"/>
                <a:cs typeface="Times New Roman" panose="02020603050405020304" pitchFamily="18" charset="0"/>
              </a:rPr>
              <a:t>Plan </a:t>
            </a:r>
            <a:r>
              <a:rPr lang="en-US" sz="1800" spc="-30" dirty="0" err="1">
                <a:effectLst/>
                <a:latin typeface="Calibri" panose="020F0502020204030204" pitchFamily="34" charset="0"/>
                <a:ea typeface="Times New Roman" panose="02020603050405020304" pitchFamily="18" charset="0"/>
                <a:cs typeface="Times New Roman" panose="02020603050405020304" pitchFamily="18" charset="0"/>
              </a:rPr>
              <a:t>tehnic</a:t>
            </a:r>
            <a:r>
              <a:rPr lang="en-US" sz="1800" spc="-30" dirty="0">
                <a:effectLst/>
                <a:latin typeface="Calibri" panose="020F0502020204030204" pitchFamily="34" charset="0"/>
                <a:ea typeface="Times New Roman" panose="02020603050405020304" pitchFamily="18" charset="0"/>
                <a:cs typeface="Times New Roman" panose="02020603050405020304" pitchFamily="18" charset="0"/>
              </a:rPr>
              <a:t> al </a:t>
            </a:r>
            <a:r>
              <a:rPr lang="en-US" sz="1800" spc="-30" dirty="0" err="1">
                <a:effectLst/>
                <a:latin typeface="Calibri" panose="020F0502020204030204" pitchFamily="34" charset="0"/>
                <a:ea typeface="Times New Roman" panose="02020603050405020304" pitchFamily="18" charset="0"/>
                <a:cs typeface="Times New Roman" panose="02020603050405020304" pitchFamily="18" charset="0"/>
              </a:rPr>
              <a:t>sistemului</a:t>
            </a:r>
            <a:r>
              <a:rPr lang="en-US" sz="1800" spc="-3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spc="-30" dirty="0" err="1">
                <a:effectLst/>
                <a:latin typeface="Calibri" panose="020F0502020204030204" pitchFamily="34" charset="0"/>
                <a:ea typeface="Times New Roman" panose="02020603050405020304" pitchFamily="18" charset="0"/>
                <a:cs typeface="Times New Roman" panose="02020603050405020304" pitchFamily="18" charset="0"/>
              </a:rPr>
              <a:t>pentru</a:t>
            </a:r>
            <a:r>
              <a:rPr lang="en-US" sz="1800" spc="-3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spc="-30" dirty="0" err="1">
                <a:effectLst/>
                <a:latin typeface="Calibri" panose="020F0502020204030204" pitchFamily="34" charset="0"/>
                <a:ea typeface="Times New Roman" panose="02020603050405020304" pitchFamily="18" charset="0"/>
                <a:cs typeface="Times New Roman" panose="02020603050405020304" pitchFamily="18" charset="0"/>
              </a:rPr>
              <a:t>protecția</a:t>
            </a:r>
            <a:r>
              <a:rPr lang="en-US" sz="1800" spc="-3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spc="-30" dirty="0" err="1">
                <a:effectLst/>
                <a:latin typeface="Calibri" panose="020F0502020204030204" pitchFamily="34" charset="0"/>
                <a:ea typeface="Times New Roman" panose="02020603050405020304" pitchFamily="18" charset="0"/>
                <a:cs typeface="Times New Roman" panose="02020603050405020304" pitchFamily="18" charset="0"/>
              </a:rPr>
              <a:t>culturilor</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de camp conform “</a:t>
            </a:r>
            <a:r>
              <a:rPr lang="en-US" sz="1800" dirty="0" err="1">
                <a:effectLst/>
                <a:latin typeface="Calibri" panose="020F0502020204030204" pitchFamily="34" charset="0"/>
                <a:ea typeface="Times New Roman" panose="02020603050405020304" pitchFamily="18" charset="0"/>
                <a:cs typeface="Times New Roman" panose="02020603050405020304" pitchFamily="18" charset="0"/>
              </a:rPr>
              <a:t>Agriculturii</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 4.0”</a:t>
            </a:r>
            <a:r>
              <a:rPr lang="en-US" sz="1800" dirty="0">
                <a:effectLst/>
                <a:latin typeface="Calibri" panose="020F0502020204030204" pitchFamily="34" charset="0"/>
                <a:ea typeface="Times New Roman" panose="02020603050405020304" pitchFamily="18" charset="0"/>
              </a:rPr>
              <a:t> </a:t>
            </a:r>
            <a:endParaRPr lang="en-US" dirty="0"/>
          </a:p>
        </p:txBody>
      </p:sp>
      <p:sp>
        <p:nvSpPr>
          <p:cNvPr id="11" name="TextBox 10">
            <a:extLst>
              <a:ext uri="{FF2B5EF4-FFF2-40B4-BE49-F238E27FC236}">
                <a16:creationId xmlns:a16="http://schemas.microsoft.com/office/drawing/2014/main" id="{15DDC20F-E261-CC0D-C592-14B58102446B}"/>
              </a:ext>
            </a:extLst>
          </p:cNvPr>
          <p:cNvSpPr txBox="1"/>
          <p:nvPr/>
        </p:nvSpPr>
        <p:spPr>
          <a:xfrm>
            <a:off x="220894" y="4826675"/>
            <a:ext cx="2337370" cy="2031325"/>
          </a:xfrm>
          <a:prstGeom prst="rect">
            <a:avLst/>
          </a:prstGeom>
          <a:noFill/>
          <a:ln>
            <a:solidFill>
              <a:schemeClr val="accent4">
                <a:lumMod val="60000"/>
                <a:lumOff val="40000"/>
              </a:schemeClr>
            </a:solidFill>
          </a:ln>
        </p:spPr>
        <p:txBody>
          <a:bodyPr wrap="square">
            <a:spAutoFit/>
          </a:bodyPr>
          <a:lstStyle/>
          <a:p>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Model experimental: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Sistem</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pentru</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protecția</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culturilor</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 de camp conform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Agriculturii</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 4.0” </a:t>
            </a:r>
            <a:r>
              <a:rPr lang="en-US" sz="1800" i="1" dirty="0" err="1">
                <a:effectLst/>
                <a:latin typeface="Calibri" panose="020F0502020204030204" pitchFamily="34" charset="0"/>
                <a:ea typeface="Times New Roman" panose="02020603050405020304" pitchFamily="18" charset="0"/>
                <a:cs typeface="Times New Roman" panose="02020603050405020304" pitchFamily="18" charset="0"/>
              </a:rPr>
              <a:t>destinat</a:t>
            </a:r>
            <a:r>
              <a:rPr lang="en-US" sz="1800" i="1" dirty="0">
                <a:effectLst/>
                <a:latin typeface="Calibri" panose="020F0502020204030204" pitchFamily="34" charset="0"/>
                <a:ea typeface="Times New Roman" panose="02020603050405020304" pitchFamily="18" charset="0"/>
                <a:cs typeface="Times New Roman" panose="02020603050405020304" pitchFamily="18" charset="0"/>
              </a:rPr>
              <a:t> FERMEI SMART </a:t>
            </a:r>
            <a:endParaRPr lang="en-US" dirty="0"/>
          </a:p>
        </p:txBody>
      </p:sp>
      <p:sp>
        <p:nvSpPr>
          <p:cNvPr id="12" name="Arrow: Right 11">
            <a:extLst>
              <a:ext uri="{FF2B5EF4-FFF2-40B4-BE49-F238E27FC236}">
                <a16:creationId xmlns:a16="http://schemas.microsoft.com/office/drawing/2014/main" id="{1574D1C1-B9B2-8CA9-6C51-E7E75FCF42C0}"/>
              </a:ext>
            </a:extLst>
          </p:cNvPr>
          <p:cNvSpPr/>
          <p:nvPr/>
        </p:nvSpPr>
        <p:spPr>
          <a:xfrm>
            <a:off x="2676301" y="3386627"/>
            <a:ext cx="1181527" cy="72176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0DE7DE13-0151-2698-9E47-9D756BA5B02B}"/>
              </a:ext>
            </a:extLst>
          </p:cNvPr>
          <p:cNvSpPr txBox="1"/>
          <p:nvPr/>
        </p:nvSpPr>
        <p:spPr>
          <a:xfrm>
            <a:off x="2558264" y="3173438"/>
            <a:ext cx="1181528" cy="372409"/>
          </a:xfrm>
          <a:prstGeom prst="rect">
            <a:avLst/>
          </a:prstGeom>
          <a:noFill/>
          <a:ln>
            <a:noFill/>
          </a:ln>
        </p:spPr>
        <p:txBody>
          <a:bodyPr wrap="square">
            <a:spAutoFit/>
          </a:bodyPr>
          <a:lstStyle/>
          <a:p>
            <a:r>
              <a:rPr lang="ro-RO" sz="1800" b="1" dirty="0">
                <a:solidFill>
                  <a:srgbClr val="0000CC"/>
                </a:solidFill>
                <a:effectLst/>
                <a:latin typeface="Arial" panose="020B0604020202020204" pitchFamily="34" charset="0"/>
                <a:ea typeface="Times New Roman" panose="02020603050405020304" pitchFamily="18" charset="0"/>
              </a:rPr>
              <a:t>Transfer</a:t>
            </a:r>
            <a:endParaRPr lang="en-US" dirty="0"/>
          </a:p>
        </p:txBody>
      </p:sp>
      <p:sp>
        <p:nvSpPr>
          <p:cNvPr id="20" name="TextBox 19">
            <a:extLst>
              <a:ext uri="{FF2B5EF4-FFF2-40B4-BE49-F238E27FC236}">
                <a16:creationId xmlns:a16="http://schemas.microsoft.com/office/drawing/2014/main" id="{35CAE2CE-A402-4577-4CBE-CDB15C31E2AD}"/>
              </a:ext>
            </a:extLst>
          </p:cNvPr>
          <p:cNvSpPr txBox="1"/>
          <p:nvPr/>
        </p:nvSpPr>
        <p:spPr>
          <a:xfrm>
            <a:off x="3615412" y="151179"/>
            <a:ext cx="5395646" cy="6555641"/>
          </a:xfrm>
          <a:prstGeom prst="rect">
            <a:avLst/>
          </a:prstGeom>
          <a:noFill/>
          <a:ln>
            <a:solidFill>
              <a:schemeClr val="bg2"/>
            </a:solidFill>
          </a:ln>
        </p:spPr>
        <p:txBody>
          <a:bodyPr wrap="square">
            <a:spAutoFit/>
          </a:bodyPr>
          <a:lstStyle/>
          <a:p>
            <a:pPr algn="just"/>
            <a:r>
              <a:rPr lang="ro-RO" sz="1400" b="1" u="sng" dirty="0">
                <a:latin typeface="Calibri" panose="020F0502020204030204" pitchFamily="34" charset="0"/>
                <a:ea typeface="Calibri" panose="020F0502020204030204" pitchFamily="34" charset="0"/>
                <a:cs typeface="Calibri" panose="020F0502020204030204" pitchFamily="34" charset="0"/>
              </a:rPr>
              <a:t>Proiectarea prototipului</a:t>
            </a:r>
            <a:endParaRPr lang="ro-RO" sz="1400" dirty="0">
              <a:latin typeface="Calibri" panose="020F0502020204030204" pitchFamily="34" charset="0"/>
              <a:ea typeface="Calibri" panose="020F0502020204030204" pitchFamily="34" charset="0"/>
              <a:cs typeface="Arial" panose="020B0604020202020204" pitchFamily="34" charset="0"/>
            </a:endParaRPr>
          </a:p>
          <a:p>
            <a:pPr algn="just"/>
            <a:r>
              <a:rPr lang="ro-RO" sz="1400" b="1" u="sng" dirty="0" err="1">
                <a:latin typeface="Calibri" panose="020F0502020204030204" pitchFamily="34" charset="0"/>
                <a:ea typeface="Calibri" panose="020F0502020204030204" pitchFamily="34" charset="0"/>
                <a:cs typeface="Calibri" panose="020F0502020204030204" pitchFamily="34" charset="0"/>
              </a:rPr>
              <a:t>Subactivitatea</a:t>
            </a:r>
            <a:r>
              <a:rPr lang="ro-RO" sz="1400" b="1" u="sng" dirty="0">
                <a:latin typeface="Calibri" panose="020F0502020204030204" pitchFamily="34" charset="0"/>
                <a:ea typeface="Calibri" panose="020F0502020204030204" pitchFamily="34" charset="0"/>
                <a:cs typeface="Calibri" panose="020F0502020204030204" pitchFamily="34" charset="0"/>
              </a:rPr>
              <a:t> 1: Proiectare generală prototip</a:t>
            </a:r>
            <a:endParaRPr lang="ro-RO" sz="1400" dirty="0">
              <a:latin typeface="Calibri" panose="020F0502020204030204" pitchFamily="34" charset="0"/>
              <a:ea typeface="Calibri" panose="020F0502020204030204" pitchFamily="34" charset="0"/>
              <a:cs typeface="Arial" panose="020B0604020202020204" pitchFamily="34" charset="0"/>
            </a:endParaRPr>
          </a:p>
          <a:p>
            <a:pPr algn="just"/>
            <a:r>
              <a:rPr lang="ro-RO" sz="1400" b="1" dirty="0">
                <a:latin typeface="Calibri" panose="020F0502020204030204" pitchFamily="34" charset="0"/>
                <a:ea typeface="Calibri" panose="020F0502020204030204" pitchFamily="34" charset="0"/>
                <a:cs typeface="Calibri" panose="020F0502020204030204" pitchFamily="34" charset="0"/>
              </a:rPr>
              <a:t>- Documentație de execuție "Valabil prototip": 1 buc.</a:t>
            </a:r>
            <a:endParaRPr lang="ro-RO" sz="1400" dirty="0">
              <a:latin typeface="Calibri" panose="020F0502020204030204" pitchFamily="34" charset="0"/>
              <a:ea typeface="Calibri" panose="020F0502020204030204" pitchFamily="34" charset="0"/>
              <a:cs typeface="Arial" panose="020B0604020202020204" pitchFamily="34" charset="0"/>
            </a:endParaRPr>
          </a:p>
          <a:p>
            <a:pPr algn="just"/>
            <a:r>
              <a:rPr lang="ro-RO" sz="1400" dirty="0">
                <a:latin typeface="Calibri" panose="020F0502020204030204" pitchFamily="34" charset="0"/>
                <a:ea typeface="Calibri" panose="020F0502020204030204" pitchFamily="34" charset="0"/>
                <a:cs typeface="Calibri" panose="020F0502020204030204" pitchFamily="34" charset="0"/>
              </a:rPr>
              <a:t>Documentația de execuție "Valabil prototip" a prototipului de ”SISTEM INOVATIV INDEPENDENT ENERGETIC DESTINAT IRIGĂRII CULTURILOR AGRICOLE ÎN CONDIȚIILE SCHIMBĂRILOR CLIMATICE ACTUALE” a fost executată conform ”Raportului privind documentație de execuție "Valabil prototip"-partea 1, care cuprinde descrierea si organizarea produsului, principalele caracteristici </a:t>
            </a:r>
            <a:r>
              <a:rPr lang="ro-RO" sz="1400" dirty="0" err="1">
                <a:latin typeface="Calibri" panose="020F0502020204030204" pitchFamily="34" charset="0"/>
                <a:ea typeface="Calibri" panose="020F0502020204030204" pitchFamily="34" charset="0"/>
                <a:cs typeface="Calibri" panose="020F0502020204030204" pitchFamily="34" charset="0"/>
              </a:rPr>
              <a:t>tehnico</a:t>
            </a:r>
            <a:r>
              <a:rPr lang="ro-RO" sz="1400" dirty="0">
                <a:latin typeface="Calibri" panose="020F0502020204030204" pitchFamily="34" charset="0"/>
                <a:ea typeface="Calibri" panose="020F0502020204030204" pitchFamily="34" charset="0"/>
                <a:cs typeface="Calibri" panose="020F0502020204030204" pitchFamily="34" charset="0"/>
              </a:rPr>
              <a:t>-operaționale, condițiile pentru execuție, recepție si de calitate, probele de tip si condițiile de admisibilitate”, avizat cu PVAI nr. 614/05.05.2023 și ”Raport privind realizarea documentației de execuție "Valabil prototip"-partea 2, care cuprinde descrierea și organizarea produsului, principalele caracteristici </a:t>
            </a:r>
            <a:r>
              <a:rPr lang="ro-RO" sz="1400" dirty="0" err="1">
                <a:latin typeface="Calibri" panose="020F0502020204030204" pitchFamily="34" charset="0"/>
                <a:ea typeface="Calibri" panose="020F0502020204030204" pitchFamily="34" charset="0"/>
                <a:cs typeface="Calibri" panose="020F0502020204030204" pitchFamily="34" charset="0"/>
              </a:rPr>
              <a:t>tehnico</a:t>
            </a:r>
            <a:r>
              <a:rPr lang="ro-RO" sz="1400" dirty="0">
                <a:latin typeface="Calibri" panose="020F0502020204030204" pitchFamily="34" charset="0"/>
                <a:ea typeface="Calibri" panose="020F0502020204030204" pitchFamily="34" charset="0"/>
                <a:cs typeface="Calibri" panose="020F0502020204030204" pitchFamily="34" charset="0"/>
              </a:rPr>
              <a:t>-operaționale, condițiile pentru execuție, recepție si de calitate, probele de tip și condițiile de admisibilitate” avizat cu PVAI nr. 628/07.08.2023.</a:t>
            </a:r>
          </a:p>
          <a:p>
            <a:pPr algn="just"/>
            <a:endParaRPr lang="ro-RO" sz="1400" dirty="0">
              <a:latin typeface="Calibri" panose="020F0502020204030204" pitchFamily="34" charset="0"/>
              <a:ea typeface="Calibri" panose="020F0502020204030204" pitchFamily="34" charset="0"/>
              <a:cs typeface="Arial" panose="020B0604020202020204" pitchFamily="34" charset="0"/>
            </a:endParaRPr>
          </a:p>
          <a:p>
            <a:pPr algn="just"/>
            <a:r>
              <a:rPr lang="ro-RO" sz="1400" b="1" u="sng" dirty="0" err="1">
                <a:latin typeface="Calibri" panose="020F0502020204030204" pitchFamily="34" charset="0"/>
                <a:ea typeface="Calibri" panose="020F0502020204030204" pitchFamily="34" charset="0"/>
                <a:cs typeface="Calibri" panose="020F0502020204030204" pitchFamily="34" charset="0"/>
              </a:rPr>
              <a:t>Subactivitatea</a:t>
            </a:r>
            <a:r>
              <a:rPr lang="ro-RO" sz="1400" b="1" u="sng" dirty="0">
                <a:latin typeface="Calibri" panose="020F0502020204030204" pitchFamily="34" charset="0"/>
                <a:ea typeface="Calibri" panose="020F0502020204030204" pitchFamily="34" charset="0"/>
                <a:cs typeface="Calibri" panose="020F0502020204030204" pitchFamily="34" charset="0"/>
              </a:rPr>
              <a:t> 2: Proiectare CAD-CAE prototip</a:t>
            </a:r>
            <a:endParaRPr lang="ro-RO" sz="1400" dirty="0">
              <a:latin typeface="Calibri" panose="020F0502020204030204" pitchFamily="34" charset="0"/>
              <a:ea typeface="Calibri" panose="020F0502020204030204" pitchFamily="34" charset="0"/>
              <a:cs typeface="Arial" panose="020B0604020202020204" pitchFamily="34" charset="0"/>
            </a:endParaRPr>
          </a:p>
          <a:p>
            <a:pPr algn="just"/>
            <a:r>
              <a:rPr lang="ro-RO" sz="1400" b="1" dirty="0">
                <a:latin typeface="Calibri" panose="020F0502020204030204" pitchFamily="34" charset="0"/>
                <a:ea typeface="Calibri" panose="020F0502020204030204" pitchFamily="34" charset="0"/>
                <a:cs typeface="Calibri" panose="020F0502020204030204" pitchFamily="34" charset="0"/>
              </a:rPr>
              <a:t>- Documentație 3D de execuție prototip "Valabil prototip": 1 buc.</a:t>
            </a:r>
            <a:endParaRPr lang="ro-RO" sz="1400" dirty="0">
              <a:latin typeface="Calibri" panose="020F0502020204030204" pitchFamily="34" charset="0"/>
              <a:ea typeface="Calibri" panose="020F0502020204030204" pitchFamily="34" charset="0"/>
              <a:cs typeface="Arial" panose="020B0604020202020204" pitchFamily="34" charset="0"/>
            </a:endParaRPr>
          </a:p>
          <a:p>
            <a:pPr algn="just"/>
            <a:r>
              <a:rPr lang="ro-RO" sz="1400" dirty="0">
                <a:latin typeface="Calibri" panose="020F0502020204030204" pitchFamily="34" charset="0"/>
                <a:ea typeface="Calibri" panose="020F0502020204030204" pitchFamily="34" charset="0"/>
              </a:rPr>
              <a:t>Documentație 3D de execuție prototip "Valabil prototip" a fost elaborată </a:t>
            </a:r>
            <a:r>
              <a:rPr lang="ro-RO" sz="1400" dirty="0" err="1">
                <a:latin typeface="Calibri" panose="020F0502020204030204" pitchFamily="34" charset="0"/>
                <a:ea typeface="Calibri" panose="020F0502020204030204" pitchFamily="34" charset="0"/>
              </a:rPr>
              <a:t>condorm</a:t>
            </a:r>
            <a:r>
              <a:rPr lang="ro-RO" sz="1400" dirty="0">
                <a:latin typeface="Calibri" panose="020F0502020204030204" pitchFamily="34" charset="0"/>
                <a:ea typeface="Calibri" panose="020F0502020204030204" pitchFamily="34" charset="0"/>
              </a:rPr>
              <a:t> raportului de cercetare ”Raport privind documentația 3D de execuție prototip "Valabil prototip"-partea 1”, care cuprinde elaborarea proiectului CAD utilizând programe specializate CAE pentru analiza robusteții și performanței componentei mecanice a prototipului, avizat cu PVAI nr. 109/05.05.2023 și raportului de cercetare ”Raport privind documentația 3D de execuție prototip "Valabil prototip"-partea 2” care cuprinde elaborarea proiectului CAD utilizând programe specializate CAE pentru analiza robusteții și performanței componentei mecanice a prototipului, avizat cu PVAI nr. 132/07.08.2023.</a:t>
            </a:r>
            <a:endParaRPr lang="ro-RO" sz="1400" dirty="0">
              <a:latin typeface="Times New Roman" panose="02020603050405020304" pitchFamily="18" charset="0"/>
              <a:ea typeface="Calibri" panose="020F0502020204030204" pitchFamily="34" charset="0"/>
            </a:endParaRPr>
          </a:p>
        </p:txBody>
      </p:sp>
      <p:pic>
        <p:nvPicPr>
          <p:cNvPr id="21" name="Picture 20">
            <a:extLst>
              <a:ext uri="{FF2B5EF4-FFF2-40B4-BE49-F238E27FC236}">
                <a16:creationId xmlns:a16="http://schemas.microsoft.com/office/drawing/2014/main" id="{A54B2780-5ACE-1B9B-57BB-0BAD4D06334F}"/>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9011058" y="0"/>
            <a:ext cx="3295853" cy="2330929"/>
          </a:xfrm>
          <a:prstGeom prst="rect">
            <a:avLst/>
          </a:prstGeom>
          <a:noFill/>
          <a:ln>
            <a:noFill/>
          </a:ln>
        </p:spPr>
      </p:pic>
      <p:pic>
        <p:nvPicPr>
          <p:cNvPr id="22" name="Picture 21">
            <a:extLst>
              <a:ext uri="{FF2B5EF4-FFF2-40B4-BE49-F238E27FC236}">
                <a16:creationId xmlns:a16="http://schemas.microsoft.com/office/drawing/2014/main" id="{A00E3ABC-E5DE-4367-E6A4-B35B4B3013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726" b="6796"/>
          <a:stretch/>
        </p:blipFill>
        <p:spPr bwMode="auto">
          <a:xfrm>
            <a:off x="9011058" y="4180307"/>
            <a:ext cx="3141880" cy="209720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7411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0F0B15-0B1F-FCCC-DD54-17D04F8179AD}"/>
              </a:ext>
            </a:extLst>
          </p:cNvPr>
          <p:cNvPicPr>
            <a:picLocks noChangeAspect="1"/>
          </p:cNvPicPr>
          <p:nvPr/>
        </p:nvPicPr>
        <p:blipFill>
          <a:blip r:embed="rId2"/>
          <a:stretch>
            <a:fillRect/>
          </a:stretch>
        </p:blipFill>
        <p:spPr>
          <a:xfrm>
            <a:off x="0" y="116286"/>
            <a:ext cx="11854666" cy="6442113"/>
          </a:xfrm>
          <a:prstGeom prst="rect">
            <a:avLst/>
          </a:prstGeom>
        </p:spPr>
      </p:pic>
    </p:spTree>
    <p:extLst>
      <p:ext uri="{BB962C8B-B14F-4D97-AF65-F5344CB8AC3E}">
        <p14:creationId xmlns:p14="http://schemas.microsoft.com/office/powerpoint/2010/main" val="78247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458D2C-7C46-6226-14E4-FF0781EF3756}"/>
              </a:ext>
            </a:extLst>
          </p:cNvPr>
          <p:cNvSpPr txBox="1"/>
          <p:nvPr/>
        </p:nvSpPr>
        <p:spPr>
          <a:xfrm>
            <a:off x="2800728" y="0"/>
            <a:ext cx="6097384" cy="547650"/>
          </a:xfrm>
          <a:prstGeom prst="rect">
            <a:avLst/>
          </a:prstGeom>
          <a:noFill/>
        </p:spPr>
        <p:txBody>
          <a:bodyPr wrap="square">
            <a:spAutoFit/>
          </a:bodyPr>
          <a:lstStyle/>
          <a:p>
            <a:pPr algn="ctr">
              <a:lnSpc>
                <a:spcPct val="115000"/>
              </a:lnSpc>
            </a:pPr>
            <a:r>
              <a:rPr lang="en-US" sz="2800" b="1" dirty="0" err="1">
                <a:solidFill>
                  <a:srgbClr val="0000CC"/>
                </a:solidFill>
                <a:effectLst/>
                <a:latin typeface="Arial" panose="020B0604020202020204" pitchFamily="34" charset="0"/>
                <a:ea typeface="Times New Roman" panose="02020603050405020304" pitchFamily="18" charset="0"/>
              </a:rPr>
              <a:t>Proiecte</a:t>
            </a:r>
            <a:r>
              <a:rPr lang="en-US" sz="2800" b="1" dirty="0">
                <a:solidFill>
                  <a:srgbClr val="0000CC"/>
                </a:solidFill>
                <a:effectLst/>
                <a:latin typeface="Arial" panose="020B0604020202020204" pitchFamily="34" charset="0"/>
                <a:ea typeface="Times New Roman" panose="02020603050405020304" pitchFamily="18" charset="0"/>
              </a:rPr>
              <a:t> de </a:t>
            </a:r>
            <a:r>
              <a:rPr lang="ro-RO" sz="2800" b="1" dirty="0">
                <a:solidFill>
                  <a:srgbClr val="0000CC"/>
                </a:solidFill>
                <a:effectLst/>
                <a:latin typeface="Arial" panose="020B0604020202020204" pitchFamily="34" charset="0"/>
                <a:ea typeface="Times New Roman" panose="02020603050405020304" pitchFamily="18" charset="0"/>
              </a:rPr>
              <a:t>Transfer</a:t>
            </a:r>
            <a:endParaRPr lang="en-US" sz="2800" dirty="0">
              <a:solidFill>
                <a:srgbClr val="0000CC"/>
              </a:solidFill>
              <a:effectLst/>
              <a:latin typeface="Times New Roman" panose="02020603050405020304" pitchFamily="18" charset="0"/>
              <a:ea typeface="Times New Roman" panose="02020603050405020304" pitchFamily="18" charset="0"/>
            </a:endParaRPr>
          </a:p>
        </p:txBody>
      </p:sp>
      <p:sp>
        <p:nvSpPr>
          <p:cNvPr id="9" name="Dreptunghi 12">
            <a:extLst>
              <a:ext uri="{FF2B5EF4-FFF2-40B4-BE49-F238E27FC236}">
                <a16:creationId xmlns:a16="http://schemas.microsoft.com/office/drawing/2014/main" id="{06CF1DA1-2076-EEBD-9DC9-8B2E065F5496}"/>
              </a:ext>
            </a:extLst>
          </p:cNvPr>
          <p:cNvSpPr/>
          <p:nvPr/>
        </p:nvSpPr>
        <p:spPr>
          <a:xfrm>
            <a:off x="230725" y="1179775"/>
            <a:ext cx="11492087" cy="1200329"/>
          </a:xfrm>
          <a:prstGeom prst="rect">
            <a:avLst/>
          </a:prstGeom>
        </p:spPr>
        <p:txBody>
          <a:bodyPr wrap="square">
            <a:spAutoFit/>
          </a:bodyPr>
          <a:lstStyle/>
          <a:p>
            <a:pPr algn="just">
              <a:defRPr/>
            </a:pPr>
            <a:r>
              <a:rPr lang="ro-RO" sz="2400" b="1" dirty="0">
                <a:solidFill>
                  <a:schemeClr val="accent1">
                    <a:lumMod val="75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PROIECTUL „TRANSFER RAPID DE CUNOŞTINŢE ŞI SPRIJIN TEHNICO-ŞTIINŢIFIC ÎN REALIZAREA DE PRODUSE ŞI TEHNOLOGII COMPETITIVE ÎN ÎNTREPRINDERI SPECIFICE DOMENIULUI BIOECONOMIE ŞI PRODUCERII DE BIORESURSE / BIOPROD”</a:t>
            </a:r>
          </a:p>
        </p:txBody>
      </p:sp>
      <p:sp>
        <p:nvSpPr>
          <p:cNvPr id="10" name="Dreptunghi 5">
            <a:extLst>
              <a:ext uri="{FF2B5EF4-FFF2-40B4-BE49-F238E27FC236}">
                <a16:creationId xmlns:a16="http://schemas.microsoft.com/office/drawing/2014/main" id="{FC77862B-E1A3-97AD-1D07-37464641B485}"/>
              </a:ext>
            </a:extLst>
          </p:cNvPr>
          <p:cNvSpPr/>
          <p:nvPr/>
        </p:nvSpPr>
        <p:spPr>
          <a:xfrm>
            <a:off x="230725" y="2380104"/>
            <a:ext cx="9120187" cy="276225"/>
          </a:xfrm>
          <a:prstGeom prst="rect">
            <a:avLst/>
          </a:prstGeom>
          <a:noFill/>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ro-RO" altLang="en-US" sz="1200" b="1" i="1" dirty="0">
                <a:solidFill>
                  <a:schemeClr val="accent6"/>
                </a:solidFill>
                <a:effectLst>
                  <a:outerShdw blurRad="38100" dist="38100" dir="2700000" algn="tl">
                    <a:srgbClr val="C0C0C0"/>
                  </a:outerShdw>
                </a:effectLst>
                <a:latin typeface="Calibri" panose="020F0502020204030204" pitchFamily="34" charset="0"/>
                <a:ea typeface="SimSun" panose="02010600030101010101" pitchFamily="2" charset="-122"/>
                <a:cs typeface="Times New Roman" panose="02020603050405020304" pitchFamily="18" charset="0"/>
              </a:rPr>
              <a:t>„Proiect cofinanțat din Fondul European de Dezvoltare Regională prin Programul Operațional Competitivitate 2014-2020”</a:t>
            </a:r>
            <a:endParaRPr lang="ro-RO" altLang="en-US" sz="1200" b="1" dirty="0">
              <a:solidFill>
                <a:schemeClr val="accent6"/>
              </a:solidFill>
              <a:effectLst>
                <a:outerShdw blurRad="38100" dist="38100" dir="2700000" algn="tl">
                  <a:srgbClr val="C0C0C0"/>
                </a:outerShdw>
              </a:effectLst>
              <a:latin typeface="Calibri" panose="020F0502020204030204" pitchFamily="34" charset="0"/>
              <a:ea typeface="SimSun" panose="02010600030101010101" pitchFamily="2" charset="-122"/>
              <a:cs typeface="Times New Roman" panose="02020603050405020304" pitchFamily="18" charset="0"/>
            </a:endParaRPr>
          </a:p>
        </p:txBody>
      </p:sp>
      <p:graphicFrame>
        <p:nvGraphicFramePr>
          <p:cNvPr id="11" name="Tabel 1">
            <a:extLst>
              <a:ext uri="{FF2B5EF4-FFF2-40B4-BE49-F238E27FC236}">
                <a16:creationId xmlns:a16="http://schemas.microsoft.com/office/drawing/2014/main" id="{C6754F09-03AC-E5EB-2DCF-AB217B4F830E}"/>
              </a:ext>
            </a:extLst>
          </p:cNvPr>
          <p:cNvGraphicFramePr>
            <a:graphicFrameLocks noGrp="1"/>
          </p:cNvGraphicFramePr>
          <p:nvPr>
            <p:extLst>
              <p:ext uri="{D42A27DB-BD31-4B8C-83A1-F6EECF244321}">
                <p14:modId xmlns:p14="http://schemas.microsoft.com/office/powerpoint/2010/main" val="1020549106"/>
              </p:ext>
            </p:extLst>
          </p:nvPr>
        </p:nvGraphicFramePr>
        <p:xfrm>
          <a:off x="745074" y="2720484"/>
          <a:ext cx="8605838" cy="3372866"/>
        </p:xfrm>
        <a:graphic>
          <a:graphicData uri="http://schemas.openxmlformats.org/drawingml/2006/table">
            <a:tbl>
              <a:tblPr/>
              <a:tblGrid>
                <a:gridCol w="2608262">
                  <a:extLst>
                    <a:ext uri="{9D8B030D-6E8A-4147-A177-3AD203B41FA5}">
                      <a16:colId xmlns:a16="http://schemas.microsoft.com/office/drawing/2014/main" val="20000"/>
                    </a:ext>
                  </a:extLst>
                </a:gridCol>
                <a:gridCol w="5997576">
                  <a:extLst>
                    <a:ext uri="{9D8B030D-6E8A-4147-A177-3AD203B41FA5}">
                      <a16:colId xmlns:a16="http://schemas.microsoft.com/office/drawing/2014/main" val="20001"/>
                    </a:ext>
                  </a:extLst>
                </a:gridCol>
              </a:tblGrid>
              <a:tr h="152465">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dirty="0">
                          <a:ln>
                            <a:noFill/>
                          </a:ln>
                          <a:solidFill>
                            <a:schemeClr val="tx1"/>
                          </a:solidFill>
                          <a:effectLst/>
                          <a:latin typeface="Calibri" panose="020F0502020204030204" pitchFamily="34" charset="0"/>
                        </a:rPr>
                        <a:t>Programul Operațional</a:t>
                      </a:r>
                      <a:endParaRPr kumimoji="0" lang="ro-RO" altLang="en-US" sz="1600" b="1"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dirty="0">
                          <a:ln>
                            <a:noFill/>
                          </a:ln>
                          <a:solidFill>
                            <a:schemeClr val="tx1"/>
                          </a:solidFill>
                          <a:effectLst/>
                          <a:latin typeface="Calibri" panose="020F0502020204030204" pitchFamily="34" charset="0"/>
                        </a:rPr>
                        <a:t>POC</a:t>
                      </a:r>
                      <a:endParaRPr kumimoji="0" lang="ro-RO" altLang="en-US" sz="1600" b="1"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2465">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a:ln>
                            <a:noFill/>
                          </a:ln>
                          <a:solidFill>
                            <a:schemeClr val="tx1"/>
                          </a:solidFill>
                          <a:effectLst/>
                          <a:latin typeface="Calibri" panose="020F0502020204030204" pitchFamily="34" charset="0"/>
                        </a:rPr>
                        <a:t>Axa Prioritară</a:t>
                      </a:r>
                      <a:endParaRPr kumimoji="0" lang="ro-RO" altLang="en-US" sz="1600" b="1" i="0" u="none" strike="noStrike" cap="none" normalizeH="0" baseline="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dirty="0">
                          <a:ln>
                            <a:noFill/>
                          </a:ln>
                          <a:solidFill>
                            <a:schemeClr val="tx1"/>
                          </a:solidFill>
                          <a:effectLst/>
                          <a:latin typeface="Calibri" panose="020F0502020204030204" pitchFamily="34" charset="0"/>
                        </a:rPr>
                        <a:t>AP1: CDI în sprijinul </a:t>
                      </a:r>
                      <a:r>
                        <a:rPr kumimoji="0" lang="ro-RO" altLang="en-US" sz="1600" b="1" i="0" u="none" strike="noStrike" cap="none" normalizeH="0" baseline="0" dirty="0" err="1">
                          <a:ln>
                            <a:noFill/>
                          </a:ln>
                          <a:solidFill>
                            <a:schemeClr val="tx1"/>
                          </a:solidFill>
                          <a:effectLst/>
                          <a:latin typeface="Calibri" panose="020F0502020204030204" pitchFamily="34" charset="0"/>
                        </a:rPr>
                        <a:t>competitivităţii</a:t>
                      </a:r>
                      <a:r>
                        <a:rPr kumimoji="0" lang="ro-RO" altLang="en-US" sz="1600" b="1" i="0" u="none" strike="noStrike" cap="none" normalizeH="0" baseline="0" dirty="0">
                          <a:ln>
                            <a:noFill/>
                          </a:ln>
                          <a:solidFill>
                            <a:schemeClr val="tx1"/>
                          </a:solidFill>
                          <a:effectLst/>
                          <a:latin typeface="Calibri" panose="020F0502020204030204" pitchFamily="34" charset="0"/>
                        </a:rPr>
                        <a:t> economice şi dezvoltării afacerilor</a:t>
                      </a:r>
                      <a:endParaRPr kumimoji="0" lang="ro-RO" altLang="en-US" sz="1600" b="1"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2465">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a:ln>
                            <a:noFill/>
                          </a:ln>
                          <a:solidFill>
                            <a:schemeClr val="tx1"/>
                          </a:solidFill>
                          <a:effectLst/>
                          <a:latin typeface="Calibri" panose="020F0502020204030204" pitchFamily="34" charset="0"/>
                        </a:rPr>
                        <a:t>Acțiunea</a:t>
                      </a:r>
                      <a:endParaRPr kumimoji="0" lang="ro-RO" altLang="en-US" sz="1600" b="1" i="0" u="none" strike="noStrike" cap="none" normalizeH="0" baseline="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a:ln>
                            <a:noFill/>
                          </a:ln>
                          <a:solidFill>
                            <a:schemeClr val="tx1"/>
                          </a:solidFill>
                          <a:effectLst/>
                          <a:latin typeface="Calibri" panose="020F0502020204030204" pitchFamily="34" charset="0"/>
                        </a:rPr>
                        <a:t>1.2.3</a:t>
                      </a:r>
                      <a:endParaRPr kumimoji="0" lang="ro-RO" altLang="en-US" sz="1600" b="1" i="0" u="none" strike="noStrike" cap="none" normalizeH="0" baseline="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2465">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dirty="0">
                          <a:ln>
                            <a:noFill/>
                          </a:ln>
                          <a:solidFill>
                            <a:schemeClr val="tx1"/>
                          </a:solidFill>
                          <a:effectLst/>
                          <a:latin typeface="Calibri" panose="020F0502020204030204" pitchFamily="34" charset="0"/>
                        </a:rPr>
                        <a:t>Tipul proiectului </a:t>
                      </a:r>
                      <a:endParaRPr kumimoji="0" lang="ro-RO" altLang="en-US" sz="1600" b="1"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a:ln>
                            <a:noFill/>
                          </a:ln>
                          <a:solidFill>
                            <a:schemeClr val="tx1"/>
                          </a:solidFill>
                          <a:effectLst/>
                          <a:latin typeface="Calibri" panose="020F0502020204030204" pitchFamily="34" charset="0"/>
                        </a:rPr>
                        <a:t>Parteneriate pentru transfer de cunoștințe</a:t>
                      </a:r>
                      <a:endParaRPr kumimoji="0" lang="ro-RO" altLang="en-US" sz="1600" b="1" i="0" u="none" strike="noStrike" cap="none" normalizeH="0" baseline="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71315">
                <a:tc>
                  <a:txBody>
                    <a:bodyPr/>
                    <a:lstStyle>
                      <a:lvl1pPr marL="0" algn="l" defTabSz="914400" rtl="0" eaLnBrk="1" latinLnBrk="0" hangingPunct="1">
                        <a:spcBef>
                          <a:spcPct val="20000"/>
                        </a:spcBef>
                        <a:tabLst>
                          <a:tab pos="361950" algn="l"/>
                          <a:tab pos="1371600" algn="l"/>
                        </a:tabLst>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tabLst>
                          <a:tab pos="361950" algn="l"/>
                          <a:tab pos="1371600" algn="l"/>
                        </a:tabLst>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tabLst>
                          <a:tab pos="361950" algn="l"/>
                          <a:tab pos="1371600" algn="l"/>
                        </a:tabLst>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tabLst>
                          <a:tab pos="361950" algn="l"/>
                          <a:tab pos="1371600" algn="l"/>
                        </a:tabLst>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tabLst>
                          <a:tab pos="361950" algn="l"/>
                          <a:tab pos="1371600" algn="l"/>
                        </a:tabLst>
                        <a:defRPr sz="1800" kern="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ts val="1200"/>
                        </a:spcAft>
                        <a:buClrTx/>
                        <a:buSzTx/>
                        <a:buFontTx/>
                        <a:buNone/>
                        <a:tabLst>
                          <a:tab pos="361950" algn="l"/>
                          <a:tab pos="1371600" algn="l"/>
                        </a:tabLst>
                      </a:pPr>
                      <a:r>
                        <a:rPr kumimoji="0" lang="ro-RO" altLang="en-US" sz="1600" b="1" i="0" u="none" strike="noStrike" cap="none" normalizeH="0" baseline="0" dirty="0">
                          <a:ln>
                            <a:noFill/>
                          </a:ln>
                          <a:solidFill>
                            <a:schemeClr val="tx1"/>
                          </a:solidFill>
                          <a:effectLst/>
                          <a:latin typeface="Calibri" panose="020F0502020204030204" pitchFamily="34" charset="0"/>
                        </a:rPr>
                        <a:t>Domeniul și subdomeniul în care se încadrează proiectul</a:t>
                      </a:r>
                      <a:endParaRPr kumimoji="0" lang="ro-RO" altLang="en-US" sz="1600" b="1" i="0" u="none" strike="noStrike" cap="none" normalizeH="0" baseline="0" dirty="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lvl1pPr marL="457200" algn="l" defTabSz="914400" rtl="0" eaLnBrk="1" latinLnBrk="0" hangingPunct="1">
                        <a:spcBef>
                          <a:spcPct val="20000"/>
                        </a:spcBef>
                        <a:defRPr sz="2800" kern="1200">
                          <a:solidFill>
                            <a:schemeClr val="tx1"/>
                          </a:solidFill>
                          <a:latin typeface="Arial" panose="020B0604020202020204" pitchFamily="34" charset="0"/>
                        </a:defRPr>
                      </a:lvl1pPr>
                      <a:lvl2pPr marL="742950" indent="-285750" algn="l" defTabSz="914400" rtl="0" eaLnBrk="1" latinLnBrk="0" hangingPunct="1">
                        <a:spcBef>
                          <a:spcPct val="20000"/>
                        </a:spcBef>
                        <a:defRPr sz="2400" kern="1200">
                          <a:solidFill>
                            <a:schemeClr val="tx1"/>
                          </a:solidFill>
                          <a:latin typeface="Arial" panose="020B0604020202020204" pitchFamily="34" charset="0"/>
                        </a:defRPr>
                      </a:lvl2pPr>
                      <a:lvl3pPr marL="1143000" indent="-228600" algn="l" defTabSz="914400" rtl="0" eaLnBrk="1" latinLnBrk="0" hangingPunct="1">
                        <a:spcBef>
                          <a:spcPct val="20000"/>
                        </a:spcBef>
                        <a:defRPr sz="2000" kern="1200">
                          <a:solidFill>
                            <a:schemeClr val="tx1"/>
                          </a:solidFill>
                          <a:latin typeface="Arial" panose="020B0604020202020204" pitchFamily="34" charset="0"/>
                        </a:defRPr>
                      </a:lvl3pPr>
                      <a:lvl4pPr marL="1600200" indent="-228600" algn="l" defTabSz="914400" rtl="0" eaLnBrk="1" latinLnBrk="0" hangingPunct="1">
                        <a:spcBef>
                          <a:spcPct val="20000"/>
                        </a:spcBef>
                        <a:defRPr sz="1800" kern="1200">
                          <a:solidFill>
                            <a:schemeClr val="tx1"/>
                          </a:solidFill>
                          <a:latin typeface="Arial" panose="020B0604020202020204" pitchFamily="34" charset="0"/>
                        </a:defRPr>
                      </a:lvl4pPr>
                      <a:lvl5pPr marL="2057400" indent="-228600" algn="l" defTabSz="914400" rtl="0" eaLnBrk="1" latinLnBrk="0" hangingPunct="1">
                        <a:spcBef>
                          <a:spcPct val="20000"/>
                        </a:spcBef>
                        <a:defRPr sz="1800" kern="1200">
                          <a:solidFill>
                            <a:schemeClr val="tx1"/>
                          </a:solidFill>
                          <a:latin typeface="Arial" panose="020B0604020202020204" pitchFamily="34" charset="0"/>
                        </a:defRPr>
                      </a:lvl5pPr>
                      <a:lvl6pPr marL="2514600" indent="-228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6pPr>
                      <a:lvl7pPr marL="2971800" indent="-228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7pPr>
                      <a:lvl8pPr marL="3429000" indent="-228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8pPr>
                      <a:lvl9pPr marL="3886200" indent="-228600" algn="l" defTabSz="914400" rtl="0" eaLnBrk="0" fontAlgn="base" latinLnBrk="0" hangingPunct="0">
                        <a:spcBef>
                          <a:spcPct val="20000"/>
                        </a:spcBef>
                        <a:spcAft>
                          <a:spcPct val="0"/>
                        </a:spcAft>
                        <a:defRPr sz="1800" kern="1200">
                          <a:solidFill>
                            <a:schemeClr val="tx1"/>
                          </a:solidFill>
                          <a:latin typeface="Arial" panose="020B0604020202020204" pitchFamily="34" charset="0"/>
                        </a:defRPr>
                      </a:lvl9pPr>
                    </a:lstStyle>
                    <a:p>
                      <a:pPr marL="457200" marR="0" lvl="0" indent="0" algn="just" defTabSz="914400" rtl="0" eaLnBrk="1" fontAlgn="base" latinLnBrk="0" hangingPunct="1">
                        <a:lnSpc>
                          <a:spcPct val="115000"/>
                        </a:lnSpc>
                        <a:spcBef>
                          <a:spcPct val="0"/>
                        </a:spcBef>
                        <a:spcAft>
                          <a:spcPct val="0"/>
                        </a:spcAft>
                        <a:buClrTx/>
                        <a:buSzTx/>
                        <a:buFontTx/>
                        <a:buNone/>
                        <a:tabLst/>
                      </a:pPr>
                      <a:r>
                        <a:rPr kumimoji="0" lang="ro-RO" altLang="en-US" sz="1600" b="1" i="0" u="none" strike="noStrike" cap="none" normalizeH="0" baseline="0" dirty="0">
                          <a:ln>
                            <a:noFill/>
                          </a:ln>
                          <a:solidFill>
                            <a:schemeClr val="tx1"/>
                          </a:solidFill>
                          <a:effectLst/>
                          <a:latin typeface="Calibri" panose="020F0502020204030204" pitchFamily="34" charset="0"/>
                        </a:rPr>
                        <a:t>1.BIOECONOMIE</a:t>
                      </a:r>
                    </a:p>
                    <a:p>
                      <a:pPr marL="742950" marR="0" lvl="1" indent="-285750" algn="just" defTabSz="914400" rtl="0" eaLnBrk="1" fontAlgn="base" latinLnBrk="0" hangingPunct="1">
                        <a:lnSpc>
                          <a:spcPct val="115000"/>
                        </a:lnSpc>
                        <a:spcBef>
                          <a:spcPct val="0"/>
                        </a:spcBef>
                        <a:spcAft>
                          <a:spcPct val="0"/>
                        </a:spcAft>
                        <a:buClrTx/>
                        <a:buSzTx/>
                        <a:buFont typeface="Arial" panose="020B0604020202020204" pitchFamily="34" charset="0"/>
                        <a:buAutoNum type="arabicPeriod"/>
                        <a:tabLst/>
                      </a:pPr>
                      <a:r>
                        <a:rPr kumimoji="0" lang="ro-RO" altLang="en-US" sz="1600" b="1" i="0" u="none" strike="noStrike" cap="none" normalizeH="0" baseline="0" dirty="0">
                          <a:ln>
                            <a:noFill/>
                          </a:ln>
                          <a:solidFill>
                            <a:schemeClr val="tx1"/>
                          </a:solidFill>
                          <a:effectLst/>
                          <a:latin typeface="Calibri" panose="020F0502020204030204" pitchFamily="34" charset="0"/>
                        </a:rPr>
                        <a:t>Agro-alimentare</a:t>
                      </a:r>
                    </a:p>
                    <a:p>
                      <a:pPr marL="457200" marR="0" lvl="0" indent="0" algn="just" defTabSz="914400" rtl="0" eaLnBrk="1" fontAlgn="base" latinLnBrk="0" hangingPunct="1">
                        <a:lnSpc>
                          <a:spcPct val="115000"/>
                        </a:lnSpc>
                        <a:spcBef>
                          <a:spcPct val="0"/>
                        </a:spcBef>
                        <a:spcAft>
                          <a:spcPct val="0"/>
                        </a:spcAft>
                        <a:buClrTx/>
                        <a:buSzTx/>
                        <a:buFontTx/>
                        <a:buNone/>
                        <a:tabLst/>
                      </a:pPr>
                      <a:r>
                        <a:rPr kumimoji="0" lang="ro-RO" altLang="en-US" sz="1600" b="1" i="0" u="none" strike="noStrike" cap="none" normalizeH="0" baseline="0" dirty="0">
                          <a:ln>
                            <a:noFill/>
                          </a:ln>
                          <a:solidFill>
                            <a:schemeClr val="tx1"/>
                          </a:solidFill>
                          <a:effectLst/>
                          <a:latin typeface="Calibri" panose="020F0502020204030204" pitchFamily="34" charset="0"/>
                        </a:rPr>
                        <a:t>1.1.5. Dezvoltarea durabilă a producției culturilor de câmp adaptate impactului schimbărilor climatice globale</a:t>
                      </a:r>
                    </a:p>
                    <a:p>
                      <a:pPr marL="457200" marR="0" lvl="0" indent="0" algn="just" defTabSz="914400" rtl="0" eaLnBrk="1" fontAlgn="base" latinLnBrk="0" hangingPunct="1">
                        <a:lnSpc>
                          <a:spcPct val="100000"/>
                        </a:lnSpc>
                        <a:spcBef>
                          <a:spcPct val="0"/>
                        </a:spcBef>
                        <a:spcAft>
                          <a:spcPct val="0"/>
                        </a:spcAft>
                        <a:buClrTx/>
                        <a:buSzTx/>
                        <a:buFontTx/>
                        <a:buNone/>
                        <a:tabLst/>
                      </a:pPr>
                      <a:r>
                        <a:rPr kumimoji="0" lang="ro-RO" altLang="en-US" sz="1600" b="1" i="0" u="none" strike="noStrike" cap="none" normalizeH="0" baseline="0" dirty="0">
                          <a:ln>
                            <a:noFill/>
                          </a:ln>
                          <a:solidFill>
                            <a:schemeClr val="tx1"/>
                          </a:solidFill>
                          <a:effectLst/>
                          <a:latin typeface="Calibri" panose="020F0502020204030204" pitchFamily="34" charset="0"/>
                        </a:rPr>
                        <a:t>4.ECO-NANO-TEHNOLOGII ŞI MATERIALE AVANSATE</a:t>
                      </a:r>
                    </a:p>
                    <a:p>
                      <a:pPr marL="457200" marR="0" lvl="0" indent="0" algn="just" defTabSz="914400" rtl="0" eaLnBrk="1" fontAlgn="base" latinLnBrk="0" hangingPunct="1">
                        <a:lnSpc>
                          <a:spcPct val="100000"/>
                        </a:lnSpc>
                        <a:spcBef>
                          <a:spcPct val="0"/>
                        </a:spcBef>
                        <a:spcAft>
                          <a:spcPct val="0"/>
                        </a:spcAft>
                        <a:buClrTx/>
                        <a:buSzTx/>
                        <a:buFontTx/>
                        <a:buNone/>
                        <a:tabLst/>
                      </a:pPr>
                      <a:r>
                        <a:rPr kumimoji="0" lang="ro-RO" altLang="en-US" sz="1600" b="1" i="0" u="none" strike="noStrike" cap="none" normalizeH="0" baseline="0" dirty="0">
                          <a:ln>
                            <a:noFill/>
                          </a:ln>
                          <a:solidFill>
                            <a:schemeClr val="tx1"/>
                          </a:solidFill>
                          <a:effectLst/>
                          <a:latin typeface="Calibri" panose="020F0502020204030204" pitchFamily="34" charset="0"/>
                        </a:rPr>
                        <a:t>4.2 Echipamente pentru producerea de bioresurse</a:t>
                      </a:r>
                    </a:p>
                    <a:p>
                      <a:pPr marL="457200" marR="0" lvl="0" indent="0" algn="just" defTabSz="914400" rtl="0" eaLnBrk="1" fontAlgn="base" latinLnBrk="0" hangingPunct="1">
                        <a:lnSpc>
                          <a:spcPct val="115000"/>
                        </a:lnSpc>
                        <a:spcBef>
                          <a:spcPct val="0"/>
                        </a:spcBef>
                        <a:spcAft>
                          <a:spcPct val="0"/>
                        </a:spcAft>
                        <a:buClrTx/>
                        <a:buSzTx/>
                        <a:buFontTx/>
                        <a:buNone/>
                        <a:tabLst/>
                      </a:pPr>
                      <a:r>
                        <a:rPr kumimoji="0" lang="ro-RO" altLang="en-US" sz="1600" b="1" i="0" u="none" strike="noStrike" cap="none" normalizeH="0" baseline="0" dirty="0">
                          <a:ln>
                            <a:noFill/>
                          </a:ln>
                          <a:solidFill>
                            <a:schemeClr val="tx1"/>
                          </a:solidFill>
                          <a:effectLst/>
                          <a:latin typeface="Calibri" panose="020F0502020204030204" pitchFamily="34" charset="0"/>
                        </a:rPr>
                        <a:t>4.2.1 Tehnologii, echipamente și sisteme tehnice pentru producția de bioresurse</a:t>
                      </a:r>
                      <a:endParaRPr kumimoji="0" lang="ro-RO" altLang="en-US" sz="1600" b="1" i="0" u="none" strike="noStrike" cap="none" normalizeH="0" baseline="0" dirty="0">
                        <a:ln>
                          <a:noFill/>
                        </a:ln>
                        <a:solidFill>
                          <a:schemeClr val="tx1"/>
                        </a:solidFill>
                        <a:effectLst/>
                        <a:latin typeface="Calibri" panose="020F0502020204030204" pitchFamily="34" charset="0"/>
                        <a:cs typeface="Times New Roman" panose="02020603050405020304" pitchFamily="18" charset="0"/>
                      </a:endParaRPr>
                    </a:p>
                  </a:txBody>
                  <a:tcPr marL="68587" marR="68587"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270856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E0A2DCE-BF95-C925-2B74-25EF5BF92AC8}"/>
              </a:ext>
            </a:extLst>
          </p:cNvPr>
          <p:cNvPicPr>
            <a:picLocks noChangeAspect="1"/>
          </p:cNvPicPr>
          <p:nvPr/>
        </p:nvPicPr>
        <p:blipFill>
          <a:blip r:embed="rId2"/>
          <a:stretch>
            <a:fillRect/>
          </a:stretch>
        </p:blipFill>
        <p:spPr>
          <a:xfrm>
            <a:off x="-91552" y="1"/>
            <a:ext cx="11946218" cy="6620320"/>
          </a:xfrm>
          <a:prstGeom prst="rect">
            <a:avLst/>
          </a:prstGeom>
        </p:spPr>
      </p:pic>
    </p:spTree>
    <p:extLst>
      <p:ext uri="{BB962C8B-B14F-4D97-AF65-F5344CB8AC3E}">
        <p14:creationId xmlns:p14="http://schemas.microsoft.com/office/powerpoint/2010/main" val="150644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759480-9BBA-94A9-826A-6CBBCC3CAD95}"/>
              </a:ext>
            </a:extLst>
          </p:cNvPr>
          <p:cNvPicPr>
            <a:picLocks noChangeAspect="1"/>
          </p:cNvPicPr>
          <p:nvPr/>
        </p:nvPicPr>
        <p:blipFill>
          <a:blip r:embed="rId2"/>
          <a:stretch>
            <a:fillRect/>
          </a:stretch>
        </p:blipFill>
        <p:spPr>
          <a:xfrm>
            <a:off x="294465" y="75732"/>
            <a:ext cx="11603069" cy="6706536"/>
          </a:xfrm>
          <a:prstGeom prst="rect">
            <a:avLst/>
          </a:prstGeom>
        </p:spPr>
      </p:pic>
    </p:spTree>
    <p:extLst>
      <p:ext uri="{BB962C8B-B14F-4D97-AF65-F5344CB8AC3E}">
        <p14:creationId xmlns:p14="http://schemas.microsoft.com/office/powerpoint/2010/main" val="241184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27C691-13DB-3FC8-A5F4-40643EADC22A}"/>
              </a:ext>
            </a:extLst>
          </p:cNvPr>
          <p:cNvPicPr>
            <a:picLocks noChangeAspect="1"/>
          </p:cNvPicPr>
          <p:nvPr/>
        </p:nvPicPr>
        <p:blipFill>
          <a:blip r:embed="rId2"/>
          <a:stretch>
            <a:fillRect/>
          </a:stretch>
        </p:blipFill>
        <p:spPr>
          <a:xfrm>
            <a:off x="280176" y="99548"/>
            <a:ext cx="11631648" cy="6658904"/>
          </a:xfrm>
          <a:prstGeom prst="rect">
            <a:avLst/>
          </a:prstGeom>
        </p:spPr>
      </p:pic>
    </p:spTree>
    <p:extLst>
      <p:ext uri="{BB962C8B-B14F-4D97-AF65-F5344CB8AC3E}">
        <p14:creationId xmlns:p14="http://schemas.microsoft.com/office/powerpoint/2010/main" val="207629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1C95B4-E00D-8655-E0F6-37797282FBD4}"/>
              </a:ext>
            </a:extLst>
          </p:cNvPr>
          <p:cNvSpPr txBox="1"/>
          <p:nvPr/>
        </p:nvSpPr>
        <p:spPr>
          <a:xfrm>
            <a:off x="2302933" y="618067"/>
            <a:ext cx="7103534" cy="461665"/>
          </a:xfrm>
          <a:prstGeom prst="rect">
            <a:avLst/>
          </a:prstGeom>
          <a:noFill/>
        </p:spPr>
        <p:txBody>
          <a:bodyPr wrap="square">
            <a:spAutoFit/>
          </a:bodyPr>
          <a:lstStyle/>
          <a:p>
            <a:pPr marL="0" lvl="1" algn="ctr" eaLnBrk="1" hangingPunct="1">
              <a:defRPr/>
            </a:pPr>
            <a:r>
              <a:rPr lang="ro-RO" altLang="en-US" sz="2400" b="1" dirty="0">
                <a:solidFill>
                  <a:srgbClr val="2D07B9"/>
                </a:solidFill>
                <a:effectLst>
                  <a:outerShdw blurRad="38100" dist="38100" dir="2700000" algn="tl">
                    <a:srgbClr val="C0C0C0"/>
                  </a:outerShdw>
                </a:effectLst>
                <a:latin typeface="Arial" charset="0"/>
              </a:rPr>
              <a:t>DIRECȚII NOI DE CERCETARE</a:t>
            </a:r>
            <a:endParaRPr lang="ro-RO" altLang="en-US" sz="2400" b="1" i="1" dirty="0">
              <a:solidFill>
                <a:srgbClr val="2D07B9"/>
              </a:solidFill>
              <a:effectLst>
                <a:outerShdw blurRad="38100" dist="38100" dir="2700000" algn="tl">
                  <a:srgbClr val="C0C0C0"/>
                </a:outerShdw>
              </a:effectLst>
              <a:latin typeface="Arial" charset="0"/>
            </a:endParaRPr>
          </a:p>
        </p:txBody>
      </p:sp>
      <p:sp>
        <p:nvSpPr>
          <p:cNvPr id="5" name="TextBox 4">
            <a:extLst>
              <a:ext uri="{FF2B5EF4-FFF2-40B4-BE49-F238E27FC236}">
                <a16:creationId xmlns:a16="http://schemas.microsoft.com/office/drawing/2014/main" id="{E3DC2A9E-5D0F-75F2-97C9-59ADAB58016C}"/>
              </a:ext>
            </a:extLst>
          </p:cNvPr>
          <p:cNvSpPr txBox="1">
            <a:spLocks noChangeArrowheads="1"/>
          </p:cNvSpPr>
          <p:nvPr/>
        </p:nvSpPr>
        <p:spPr bwMode="auto">
          <a:xfrm>
            <a:off x="284427" y="2051580"/>
            <a:ext cx="11623145" cy="360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Char char="•"/>
              <a:tabLst>
                <a:tab pos="284163" algn="l"/>
              </a:tabLst>
              <a:defRPr sz="3200">
                <a:solidFill>
                  <a:schemeClr val="tx1"/>
                </a:solidFill>
                <a:latin typeface="Arial" panose="020B0604020202020204" pitchFamily="34" charset="0"/>
              </a:defRPr>
            </a:lvl1pPr>
            <a:lvl2pPr marL="742950" indent="-285750">
              <a:spcBef>
                <a:spcPct val="20000"/>
              </a:spcBef>
              <a:buChar char="–"/>
              <a:tabLst>
                <a:tab pos="284163" algn="l"/>
              </a:tabLst>
              <a:defRPr sz="2800">
                <a:solidFill>
                  <a:schemeClr val="tx1"/>
                </a:solidFill>
                <a:latin typeface="Arial" panose="020B0604020202020204" pitchFamily="34" charset="0"/>
              </a:defRPr>
            </a:lvl2pPr>
            <a:lvl3pPr marL="1143000" indent="-228600">
              <a:spcBef>
                <a:spcPct val="20000"/>
              </a:spcBef>
              <a:buChar char="•"/>
              <a:tabLst>
                <a:tab pos="284163" algn="l"/>
              </a:tabLst>
              <a:defRPr sz="2400">
                <a:solidFill>
                  <a:schemeClr val="tx1"/>
                </a:solidFill>
                <a:latin typeface="Arial" panose="020B0604020202020204" pitchFamily="34" charset="0"/>
              </a:defRPr>
            </a:lvl3pPr>
            <a:lvl4pPr marL="1600200" indent="-228600">
              <a:spcBef>
                <a:spcPct val="20000"/>
              </a:spcBef>
              <a:buChar char="–"/>
              <a:tabLst>
                <a:tab pos="284163" algn="l"/>
              </a:tabLst>
              <a:defRPr sz="2000">
                <a:solidFill>
                  <a:schemeClr val="tx1"/>
                </a:solidFill>
                <a:latin typeface="Arial" panose="020B0604020202020204" pitchFamily="34" charset="0"/>
              </a:defRPr>
            </a:lvl4pPr>
            <a:lvl5pPr marL="2057400" indent="-228600">
              <a:spcBef>
                <a:spcPct val="20000"/>
              </a:spcBef>
              <a:buChar char="»"/>
              <a:tabLst>
                <a:tab pos="2841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841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841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841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84163" algn="l"/>
              </a:tabLst>
              <a:defRPr sz="2000">
                <a:solidFill>
                  <a:schemeClr val="tx1"/>
                </a:solidFill>
                <a:latin typeface="Arial" panose="020B0604020202020204" pitchFamily="34" charset="0"/>
              </a:defRPr>
            </a:lvl9pPr>
          </a:lstStyle>
          <a:p>
            <a:pPr>
              <a:lnSpc>
                <a:spcPct val="115000"/>
              </a:lnSpc>
              <a:spcBef>
                <a:spcPct val="0"/>
              </a:spcBef>
            </a:pPr>
            <a:r>
              <a:rPr lang="ro-RO" altLang="en-US" sz="2000" dirty="0">
                <a:ea typeface="Arial Narrow" panose="020B0606020202030204" pitchFamily="34" charset="0"/>
                <a:cs typeface="Arial Narrow" panose="020B0606020202030204" pitchFamily="34" charset="0"/>
              </a:rPr>
              <a:t>dezvoltarea de noi tehnologii utilizând roboți agricoli pentru realizarea lucrărilor specializate din agricultură, cu impact minim asupra mediului;</a:t>
            </a:r>
          </a:p>
          <a:p>
            <a:pPr>
              <a:lnSpc>
                <a:spcPct val="115000"/>
              </a:lnSpc>
              <a:spcBef>
                <a:spcPct val="0"/>
              </a:spcBef>
            </a:pPr>
            <a:endParaRPr lang="ro-RO" altLang="en-US" sz="2000" dirty="0">
              <a:ea typeface="Arial Narrow" panose="020B0606020202030204" pitchFamily="34" charset="0"/>
              <a:cs typeface="Arial Narrow" panose="020B0606020202030204" pitchFamily="34" charset="0"/>
            </a:endParaRPr>
          </a:p>
          <a:p>
            <a:pPr>
              <a:lnSpc>
                <a:spcPct val="115000"/>
              </a:lnSpc>
              <a:spcBef>
                <a:spcPct val="0"/>
              </a:spcBef>
            </a:pPr>
            <a:r>
              <a:rPr lang="ro-RO" altLang="en-US" sz="2000" dirty="0">
                <a:ea typeface="Arial Narrow" panose="020B0606020202030204" pitchFamily="34" charset="0"/>
                <a:cs typeface="Arial Narrow" panose="020B0606020202030204" pitchFamily="34" charset="0"/>
              </a:rPr>
              <a:t>proiectarea și realizarea </a:t>
            </a:r>
            <a:r>
              <a:rPr lang="ro-RO" altLang="en-US" sz="2000" dirty="0" err="1">
                <a:ea typeface="Arial Narrow" panose="020B0606020202030204" pitchFamily="34" charset="0"/>
                <a:cs typeface="Arial Narrow" panose="020B0606020202030204" pitchFamily="34" charset="0"/>
              </a:rPr>
              <a:t>dronelor</a:t>
            </a:r>
            <a:r>
              <a:rPr lang="ro-RO" altLang="en-US" sz="2000" dirty="0">
                <a:ea typeface="Arial Narrow" panose="020B0606020202030204" pitchFamily="34" charset="0"/>
                <a:cs typeface="Arial Narrow" panose="020B0606020202030204" pitchFamily="34" charset="0"/>
              </a:rPr>
              <a:t> agricole autonome și a echipamentelor dedicate pentru acestea, în scopul optimizării procesului de realizare a lucrărilor agricole;</a:t>
            </a:r>
          </a:p>
          <a:p>
            <a:pPr>
              <a:lnSpc>
                <a:spcPct val="115000"/>
              </a:lnSpc>
              <a:spcBef>
                <a:spcPct val="0"/>
              </a:spcBef>
            </a:pPr>
            <a:endParaRPr lang="ro-RO" altLang="en-US" sz="2000" dirty="0">
              <a:ea typeface="Arial Narrow" panose="020B0606020202030204" pitchFamily="34" charset="0"/>
              <a:cs typeface="Arial Narrow" panose="020B0606020202030204" pitchFamily="34" charset="0"/>
            </a:endParaRPr>
          </a:p>
          <a:p>
            <a:pPr>
              <a:lnSpc>
                <a:spcPct val="115000"/>
              </a:lnSpc>
              <a:spcBef>
                <a:spcPct val="0"/>
              </a:spcBef>
            </a:pPr>
            <a:r>
              <a:rPr lang="ro-RO" altLang="en-US" sz="2000" dirty="0">
                <a:ea typeface="Arial Narrow" panose="020B0606020202030204" pitchFamily="34" charset="0"/>
                <a:cs typeface="Arial Narrow" panose="020B0606020202030204" pitchFamily="34" charset="0"/>
              </a:rPr>
              <a:t>dezvoltarea de echipamente tehnice agricole acționate electric ca o alternativă nepoluantă la motoarele termice;</a:t>
            </a:r>
          </a:p>
          <a:p>
            <a:pPr>
              <a:lnSpc>
                <a:spcPct val="115000"/>
              </a:lnSpc>
              <a:spcBef>
                <a:spcPct val="0"/>
              </a:spcBef>
            </a:pPr>
            <a:endParaRPr lang="ro-RO" altLang="en-US" sz="2000" dirty="0">
              <a:ea typeface="Arial Narrow" panose="020B0606020202030204" pitchFamily="34" charset="0"/>
              <a:cs typeface="Arial Narrow" panose="020B0606020202030204" pitchFamily="34" charset="0"/>
            </a:endParaRPr>
          </a:p>
          <a:p>
            <a:pPr>
              <a:lnSpc>
                <a:spcPct val="115000"/>
              </a:lnSpc>
              <a:spcBef>
                <a:spcPct val="0"/>
              </a:spcBef>
            </a:pPr>
            <a:r>
              <a:rPr lang="ro-RO" altLang="en-US" sz="2000" dirty="0">
                <a:ea typeface="Arial Narrow" panose="020B0606020202030204" pitchFamily="34" charset="0"/>
                <a:cs typeface="Arial Narrow" panose="020B0606020202030204" pitchFamily="34" charset="0"/>
              </a:rPr>
              <a:t>dezvoltarea de soluții software pentru managementul fermei utilizând inteligența artificială</a:t>
            </a:r>
            <a:r>
              <a:rPr lang="ro-RO" altLang="en-US" sz="1600" dirty="0">
                <a:ea typeface="Arial Narrow" panose="020B0606020202030204" pitchFamily="34" charset="0"/>
                <a:cs typeface="Arial Narrow" panose="020B0606020202030204" pitchFamily="34" charset="0"/>
              </a:rPr>
              <a:t>.</a:t>
            </a:r>
            <a:endParaRPr lang="en-US" altLang="en-US" sz="1600" dirty="0"/>
          </a:p>
        </p:txBody>
      </p:sp>
    </p:spTree>
    <p:extLst>
      <p:ext uri="{BB962C8B-B14F-4D97-AF65-F5344CB8AC3E}">
        <p14:creationId xmlns:p14="http://schemas.microsoft.com/office/powerpoint/2010/main" val="327264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A2F4D0D-73B3-219F-093B-17DCE1D900E5}"/>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pic>
        <p:nvPicPr>
          <p:cNvPr id="8" name="Picture 7">
            <a:extLst>
              <a:ext uri="{FF2B5EF4-FFF2-40B4-BE49-F238E27FC236}">
                <a16:creationId xmlns:a16="http://schemas.microsoft.com/office/drawing/2014/main" id="{1008658B-93D6-56DE-EBB4-AEC1ADE0F4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32251" y="655713"/>
            <a:ext cx="4027399" cy="2684933"/>
          </a:xfrm>
          <a:prstGeom prst="rect">
            <a:avLst/>
          </a:prstGeom>
        </p:spPr>
      </p:pic>
      <p:pic>
        <p:nvPicPr>
          <p:cNvPr id="9" name="Chart 1">
            <a:extLst>
              <a:ext uri="{FF2B5EF4-FFF2-40B4-BE49-F238E27FC236}">
                <a16:creationId xmlns:a16="http://schemas.microsoft.com/office/drawing/2014/main" id="{BB5A41A8-01A4-8136-7080-0FFAB1A5942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252" y="1848852"/>
            <a:ext cx="4376790" cy="203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extLst>
              <a:ext uri="{FF2B5EF4-FFF2-40B4-BE49-F238E27FC236}">
                <a16:creationId xmlns:a16="http://schemas.microsoft.com/office/drawing/2014/main" id="{900B7ADC-0139-59F0-F679-E245A1D201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34045" t="7449" r="20364" b="19086"/>
          <a:stretch>
            <a:fillRect/>
          </a:stretch>
        </p:blipFill>
        <p:spPr bwMode="auto">
          <a:xfrm>
            <a:off x="540220" y="4243684"/>
            <a:ext cx="2994089" cy="2691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95EF3B10-90C1-6539-A1FD-32D32F1A2202}"/>
              </a:ext>
            </a:extLst>
          </p:cNvPr>
          <p:cNvSpPr/>
          <p:nvPr/>
        </p:nvSpPr>
        <p:spPr>
          <a:xfrm>
            <a:off x="128530" y="3894585"/>
            <a:ext cx="4681731" cy="369332"/>
          </a:xfrm>
          <a:prstGeom prst="rect">
            <a:avLst/>
          </a:prstGeom>
        </p:spPr>
        <p:txBody>
          <a:bodyPr wrap="none">
            <a:spAutoFit/>
          </a:bodyPr>
          <a:lstStyle/>
          <a:p>
            <a:r>
              <a:rPr lang="ro-RO" b="1" dirty="0">
                <a:latin typeface="Arial" panose="020B0604020202020204" pitchFamily="34" charset="0"/>
                <a:ea typeface="Segoe UI" panose="020B0502040204020203" pitchFamily="34" charset="0"/>
              </a:rPr>
              <a:t>Vibrații măsurate pe lagăr la 1800 </a:t>
            </a:r>
            <a:r>
              <a:rPr lang="ro-RO" b="1" dirty="0" err="1">
                <a:latin typeface="Arial" panose="020B0604020202020204" pitchFamily="34" charset="0"/>
                <a:ea typeface="Segoe UI" panose="020B0502040204020203" pitchFamily="34" charset="0"/>
              </a:rPr>
              <a:t>rot</a:t>
            </a:r>
            <a:r>
              <a:rPr lang="ro-RO" b="1" dirty="0">
                <a:latin typeface="Arial" panose="020B0604020202020204" pitchFamily="34" charset="0"/>
                <a:ea typeface="Segoe UI" panose="020B0502040204020203" pitchFamily="34" charset="0"/>
              </a:rPr>
              <a:t>/min</a:t>
            </a:r>
            <a:endParaRPr lang="en-US" dirty="0"/>
          </a:p>
        </p:txBody>
      </p:sp>
      <p:sp>
        <p:nvSpPr>
          <p:cNvPr id="12" name="Rectangle 11">
            <a:extLst>
              <a:ext uri="{FF2B5EF4-FFF2-40B4-BE49-F238E27FC236}">
                <a16:creationId xmlns:a16="http://schemas.microsoft.com/office/drawing/2014/main" id="{3A0FF890-6237-2A53-51C8-C38D8410D3DB}"/>
              </a:ext>
            </a:extLst>
          </p:cNvPr>
          <p:cNvSpPr/>
          <p:nvPr/>
        </p:nvSpPr>
        <p:spPr>
          <a:xfrm>
            <a:off x="8355245" y="3274192"/>
            <a:ext cx="3082895" cy="369332"/>
          </a:xfrm>
          <a:prstGeom prst="rect">
            <a:avLst/>
          </a:prstGeom>
        </p:spPr>
        <p:txBody>
          <a:bodyPr wrap="none">
            <a:spAutoFit/>
          </a:bodyPr>
          <a:lstStyle/>
          <a:p>
            <a:r>
              <a:rPr lang="ro-RO" b="1" dirty="0">
                <a:latin typeface="Arial" panose="020B0604020202020204" pitchFamily="34" charset="0"/>
                <a:ea typeface="Segoe UI" panose="020B0502040204020203" pitchFamily="34" charset="0"/>
              </a:rPr>
              <a:t>Rezultate încercări frânare</a:t>
            </a:r>
            <a:endParaRPr lang="en-US" dirty="0"/>
          </a:p>
        </p:txBody>
      </p:sp>
      <p:graphicFrame>
        <p:nvGraphicFramePr>
          <p:cNvPr id="13" name="Table 12">
            <a:extLst>
              <a:ext uri="{FF2B5EF4-FFF2-40B4-BE49-F238E27FC236}">
                <a16:creationId xmlns:a16="http://schemas.microsoft.com/office/drawing/2014/main" id="{33C44B9B-6D22-85EA-073B-11EA19EE104B}"/>
              </a:ext>
            </a:extLst>
          </p:cNvPr>
          <p:cNvGraphicFramePr>
            <a:graphicFrameLocks noGrp="1"/>
          </p:cNvGraphicFramePr>
          <p:nvPr>
            <p:extLst>
              <p:ext uri="{D42A27DB-BD31-4B8C-83A1-F6EECF244321}">
                <p14:modId xmlns:p14="http://schemas.microsoft.com/office/powerpoint/2010/main" val="467691813"/>
              </p:ext>
            </p:extLst>
          </p:nvPr>
        </p:nvGraphicFramePr>
        <p:xfrm>
          <a:off x="5271905" y="3530773"/>
          <a:ext cx="7200900" cy="1676400"/>
        </p:xfrm>
        <a:graphic>
          <a:graphicData uri="http://schemas.openxmlformats.org/drawingml/2006/table">
            <a:tbl>
              <a:tblPr>
                <a:tableStyleId>{5C22544A-7EE6-4342-B048-85BDC9FD1C3A}</a:tableStyleId>
              </a:tblPr>
              <a:tblGrid>
                <a:gridCol w="2249805">
                  <a:extLst>
                    <a:ext uri="{9D8B030D-6E8A-4147-A177-3AD203B41FA5}">
                      <a16:colId xmlns:a16="http://schemas.microsoft.com/office/drawing/2014/main" val="3556149374"/>
                    </a:ext>
                  </a:extLst>
                </a:gridCol>
                <a:gridCol w="2249805">
                  <a:extLst>
                    <a:ext uri="{9D8B030D-6E8A-4147-A177-3AD203B41FA5}">
                      <a16:colId xmlns:a16="http://schemas.microsoft.com/office/drawing/2014/main" val="4176924951"/>
                    </a:ext>
                  </a:extLst>
                </a:gridCol>
                <a:gridCol w="1350645">
                  <a:extLst>
                    <a:ext uri="{9D8B030D-6E8A-4147-A177-3AD203B41FA5}">
                      <a16:colId xmlns:a16="http://schemas.microsoft.com/office/drawing/2014/main" val="1027937386"/>
                    </a:ext>
                  </a:extLst>
                </a:gridCol>
                <a:gridCol w="1350645">
                  <a:extLst>
                    <a:ext uri="{9D8B030D-6E8A-4147-A177-3AD203B41FA5}">
                      <a16:colId xmlns:a16="http://schemas.microsoft.com/office/drawing/2014/main" val="1876809845"/>
                    </a:ext>
                  </a:extLst>
                </a:gridCol>
              </a:tblGrid>
              <a:tr h="277495">
                <a:tc gridSpan="2">
                  <a:txBody>
                    <a:bodyPr/>
                    <a:lstStyle/>
                    <a:p>
                      <a:pPr algn="ctr">
                        <a:spcAft>
                          <a:spcPts val="0"/>
                        </a:spcAft>
                      </a:pPr>
                      <a:r>
                        <a:rPr lang="ro-RO" sz="1100" b="1" dirty="0">
                          <a:effectLst/>
                          <a:latin typeface="Arial" panose="020B0604020202020204" pitchFamily="34" charset="0"/>
                          <a:cs typeface="Arial" panose="020B0604020202020204" pitchFamily="34" charset="0"/>
                        </a:rPr>
                        <a:t>Parametrii determinați</a:t>
                      </a:r>
                      <a:endParaRPr lang="en-US" sz="1000" b="1"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hMerge="1">
                  <a:txBody>
                    <a:bodyPr/>
                    <a:lstStyle/>
                    <a:p>
                      <a:endParaRPr lang="en-US"/>
                    </a:p>
                  </a:txBody>
                  <a:tcPr/>
                </a:tc>
                <a:tc>
                  <a:txBody>
                    <a:bodyPr/>
                    <a:lstStyle/>
                    <a:p>
                      <a:pPr algn="ctr">
                        <a:spcAft>
                          <a:spcPts val="0"/>
                        </a:spcAft>
                      </a:pPr>
                      <a:r>
                        <a:rPr lang="ro-RO" sz="1100" b="1" dirty="0">
                          <a:effectLst/>
                          <a:latin typeface="Arial" panose="020B0604020202020204" pitchFamily="34" charset="0"/>
                          <a:cs typeface="Arial" panose="020B0604020202020204" pitchFamily="34" charset="0"/>
                        </a:rPr>
                        <a:t>Valori maxime admise</a:t>
                      </a:r>
                      <a:endParaRPr lang="en-US" sz="1000" b="1"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b="1" dirty="0">
                          <a:effectLst/>
                          <a:latin typeface="Arial" panose="020B0604020202020204" pitchFamily="34" charset="0"/>
                          <a:cs typeface="Arial" panose="020B0604020202020204" pitchFamily="34" charset="0"/>
                        </a:rPr>
                        <a:t>Valori</a:t>
                      </a:r>
                      <a:endParaRPr lang="en-US" sz="1000" b="1" dirty="0">
                        <a:effectLst/>
                        <a:latin typeface="Arial" panose="020B0604020202020204" pitchFamily="34" charset="0"/>
                        <a:cs typeface="Arial" panose="020B0604020202020204" pitchFamily="34" charset="0"/>
                      </a:endParaRPr>
                    </a:p>
                    <a:p>
                      <a:pPr algn="ctr">
                        <a:spcAft>
                          <a:spcPts val="0"/>
                        </a:spcAft>
                      </a:pPr>
                      <a:r>
                        <a:rPr lang="ro-RO" sz="1100" b="1" dirty="0">
                          <a:effectLst/>
                          <a:latin typeface="Arial" panose="020B0604020202020204" pitchFamily="34" charset="0"/>
                          <a:cs typeface="Arial" panose="020B0604020202020204" pitchFamily="34" charset="0"/>
                        </a:rPr>
                        <a:t>determinate</a:t>
                      </a:r>
                      <a:endParaRPr lang="en-US" sz="1000" b="1"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746564244"/>
                  </a:ext>
                </a:extLst>
              </a:tr>
              <a:tr h="139065">
                <a:tc rowSpan="2">
                  <a:txBody>
                    <a:bodyPr/>
                    <a:lstStyle/>
                    <a:p>
                      <a:pPr algn="ctr">
                        <a:spcAft>
                          <a:spcPts val="0"/>
                        </a:spcAft>
                      </a:pPr>
                      <a:r>
                        <a:rPr lang="ro-RO" sz="1100" dirty="0">
                          <a:effectLst/>
                          <a:latin typeface="Arial" panose="020B0604020202020204" pitchFamily="34" charset="0"/>
                          <a:cs typeface="Arial" panose="020B0604020202020204" pitchFamily="34" charset="0"/>
                        </a:rPr>
                        <a:t>Viteza </a:t>
                      </a:r>
                      <a:r>
                        <a:rPr lang="ro-RO" sz="1100" dirty="0" err="1">
                          <a:effectLst/>
                          <a:latin typeface="Arial" panose="020B0604020202020204" pitchFamily="34" charset="0"/>
                          <a:cs typeface="Arial" panose="020B0604020202020204" pitchFamily="34" charset="0"/>
                        </a:rPr>
                        <a:t>iniţială</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[km/h]</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40 + 3</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a:effectLst/>
                          <a:latin typeface="Arial" panose="020B0604020202020204" pitchFamily="34" charset="0"/>
                          <a:cs typeface="Arial" panose="020B0604020202020204" pitchFamily="34" charset="0"/>
                        </a:rPr>
                        <a:t>28,01</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1674094948"/>
                  </a:ext>
                </a:extLst>
              </a:tr>
              <a:tr h="122555">
                <a:tc vMerge="1">
                  <a:txBody>
                    <a:bodyPr/>
                    <a:lstStyle/>
                    <a:p>
                      <a:endParaRPr lang="en-US"/>
                    </a:p>
                  </a:txBody>
                  <a:tcPr/>
                </a:tc>
                <a:tc>
                  <a:txBody>
                    <a:bodyPr/>
                    <a:lstStyle/>
                    <a:p>
                      <a:pPr algn="ctr">
                        <a:spcAft>
                          <a:spcPts val="0"/>
                        </a:spcAft>
                      </a:pPr>
                      <a:r>
                        <a:rPr lang="ro-RO" sz="1100">
                          <a:effectLst/>
                          <a:latin typeface="Arial" panose="020B0604020202020204" pitchFamily="34" charset="0"/>
                          <a:cs typeface="Arial" panose="020B0604020202020204" pitchFamily="34" charset="0"/>
                        </a:rPr>
                        <a:t>m/s</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11,1</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7,77</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1735664346"/>
                  </a:ext>
                </a:extLst>
              </a:tr>
              <a:tr h="0">
                <a:tc gridSpan="2">
                  <a:txBody>
                    <a:bodyPr/>
                    <a:lstStyle/>
                    <a:p>
                      <a:pPr algn="just">
                        <a:spcAft>
                          <a:spcPts val="0"/>
                        </a:spcAft>
                      </a:pPr>
                      <a:r>
                        <a:rPr lang="ro-RO" sz="1100">
                          <a:effectLst/>
                          <a:latin typeface="Arial" panose="020B0604020202020204" pitchFamily="34" charset="0"/>
                          <a:cs typeface="Arial" panose="020B0604020202020204" pitchFamily="34" charset="0"/>
                        </a:rPr>
                        <a:t>Deceleraţia medie [m/s</a:t>
                      </a:r>
                      <a:r>
                        <a:rPr lang="ro-RO" sz="1100" baseline="30000">
                          <a:effectLst/>
                          <a:latin typeface="Arial" panose="020B0604020202020204" pitchFamily="34" charset="0"/>
                          <a:cs typeface="Arial" panose="020B0604020202020204" pitchFamily="34" charset="0"/>
                        </a:rPr>
                        <a:t>2</a:t>
                      </a:r>
                      <a:r>
                        <a:rPr lang="ro-RO" sz="1100">
                          <a:effectLst/>
                          <a:latin typeface="Arial" panose="020B0604020202020204" pitchFamily="34" charset="0"/>
                          <a:cs typeface="Arial" panose="020B0604020202020204" pitchFamily="34" charset="0"/>
                        </a:rPr>
                        <a:t>]</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hMerge="1">
                  <a:txBody>
                    <a:bodyPr/>
                    <a:lstStyle/>
                    <a:p>
                      <a:endParaRPr lang="en-US"/>
                    </a:p>
                  </a:txBody>
                  <a:tcPr/>
                </a:tc>
                <a:tc>
                  <a:txBody>
                    <a:bodyPr/>
                    <a:lstStyle/>
                    <a:p>
                      <a:pPr algn="ctr">
                        <a:spcAft>
                          <a:spcPts val="0"/>
                        </a:spcAft>
                      </a:pPr>
                      <a:r>
                        <a:rPr lang="ro-RO" sz="1100">
                          <a:effectLst/>
                          <a:latin typeface="Arial" panose="020B0604020202020204" pitchFamily="34" charset="0"/>
                          <a:cs typeface="Arial" panose="020B0604020202020204" pitchFamily="34" charset="0"/>
                        </a:rPr>
                        <a:t>-</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2,83</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243887672"/>
                  </a:ext>
                </a:extLst>
              </a:tr>
              <a:tr h="0">
                <a:tc gridSpan="2">
                  <a:txBody>
                    <a:bodyPr/>
                    <a:lstStyle/>
                    <a:p>
                      <a:pPr algn="just">
                        <a:spcAft>
                          <a:spcPts val="0"/>
                        </a:spcAft>
                      </a:pPr>
                      <a:r>
                        <a:rPr lang="ro-RO" sz="1100">
                          <a:effectLst/>
                          <a:latin typeface="Arial" panose="020B0604020202020204" pitchFamily="34" charset="0"/>
                          <a:cs typeface="Arial" panose="020B0604020202020204" pitchFamily="34" charset="0"/>
                        </a:rPr>
                        <a:t>Deceleraţia maximă [m/s</a:t>
                      </a:r>
                      <a:r>
                        <a:rPr lang="ro-RO" sz="1100" baseline="30000">
                          <a:effectLst/>
                          <a:latin typeface="Arial" panose="020B0604020202020204" pitchFamily="34" charset="0"/>
                          <a:cs typeface="Arial" panose="020B0604020202020204" pitchFamily="34" charset="0"/>
                        </a:rPr>
                        <a:t>2</a:t>
                      </a:r>
                      <a:r>
                        <a:rPr lang="ro-RO" sz="1100">
                          <a:effectLst/>
                          <a:latin typeface="Arial" panose="020B0604020202020204" pitchFamily="34" charset="0"/>
                          <a:cs typeface="Arial" panose="020B0604020202020204" pitchFamily="34" charset="0"/>
                        </a:rPr>
                        <a:t>]</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hMerge="1">
                  <a:txBody>
                    <a:bodyPr/>
                    <a:lstStyle/>
                    <a:p>
                      <a:endParaRPr lang="en-US"/>
                    </a:p>
                  </a:txBody>
                  <a:tcPr/>
                </a:tc>
                <a:tc>
                  <a:txBody>
                    <a:bodyPr/>
                    <a:lstStyle/>
                    <a:p>
                      <a:pPr algn="ctr">
                        <a:spcAft>
                          <a:spcPts val="0"/>
                        </a:spcAft>
                      </a:pPr>
                      <a:r>
                        <a:rPr lang="ro-RO" sz="1100">
                          <a:effectLst/>
                          <a:latin typeface="Arial" panose="020B0604020202020204" pitchFamily="34" charset="0"/>
                          <a:cs typeface="Arial" panose="020B0604020202020204" pitchFamily="34" charset="0"/>
                        </a:rPr>
                        <a:t>-</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8,44</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2365622444"/>
                  </a:ext>
                </a:extLst>
              </a:tr>
              <a:tr h="103505">
                <a:tc rowSpan="2">
                  <a:txBody>
                    <a:bodyPr/>
                    <a:lstStyle/>
                    <a:p>
                      <a:pPr algn="ctr">
                        <a:spcAft>
                          <a:spcPts val="0"/>
                        </a:spcAft>
                      </a:pPr>
                      <a:r>
                        <a:rPr lang="ro-RO" sz="1100" dirty="0" err="1">
                          <a:effectLst/>
                          <a:latin typeface="Arial" panose="020B0604020202020204" pitchFamily="34" charset="0"/>
                          <a:cs typeface="Arial" panose="020B0604020202020204" pitchFamily="34" charset="0"/>
                        </a:rPr>
                        <a:t>Distanţa</a:t>
                      </a:r>
                      <a:r>
                        <a:rPr lang="ro-RO" sz="1100" dirty="0">
                          <a:effectLst/>
                          <a:latin typeface="Arial" panose="020B0604020202020204" pitchFamily="34" charset="0"/>
                          <a:cs typeface="Arial" panose="020B0604020202020204" pitchFamily="34" charset="0"/>
                        </a:rPr>
                        <a:t> de</a:t>
                      </a:r>
                      <a:endParaRPr lang="en-US" sz="1000" dirty="0">
                        <a:effectLst/>
                        <a:latin typeface="Arial" panose="020B0604020202020204" pitchFamily="34" charset="0"/>
                        <a:cs typeface="Arial" panose="020B0604020202020204" pitchFamily="34" charset="0"/>
                      </a:endParaRPr>
                    </a:p>
                    <a:p>
                      <a:pPr algn="ctr">
                        <a:spcAft>
                          <a:spcPts val="0"/>
                        </a:spcAft>
                      </a:pPr>
                      <a:r>
                        <a:rPr lang="ro-RO" sz="1100" dirty="0">
                          <a:effectLst/>
                          <a:latin typeface="Arial" panose="020B0604020202020204" pitchFamily="34" charset="0"/>
                          <a:cs typeface="Arial" panose="020B0604020202020204" pitchFamily="34" charset="0"/>
                        </a:rPr>
                        <a:t>frânare (m)</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a:effectLst/>
                          <a:latin typeface="Arial" panose="020B0604020202020204" pitchFamily="34" charset="0"/>
                          <a:cs typeface="Arial" panose="020B0604020202020204" pitchFamily="34" charset="0"/>
                        </a:rPr>
                        <a:t>calculat </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a:effectLst/>
                          <a:latin typeface="Arial" panose="020B0604020202020204" pitchFamily="34" charset="0"/>
                          <a:cs typeface="Arial" panose="020B0604020202020204" pitchFamily="34" charset="0"/>
                        </a:rPr>
                        <a:t>x &lt; 0,15v+ v</a:t>
                      </a:r>
                      <a:r>
                        <a:rPr lang="ro-RO" sz="1100" baseline="30000">
                          <a:effectLst/>
                          <a:latin typeface="Arial" panose="020B0604020202020204" pitchFamily="34" charset="0"/>
                          <a:cs typeface="Arial" panose="020B0604020202020204" pitchFamily="34" charset="0"/>
                        </a:rPr>
                        <a:t>2</a:t>
                      </a:r>
                      <a:r>
                        <a:rPr lang="ro-RO" sz="1100">
                          <a:effectLst/>
                          <a:latin typeface="Arial" panose="020B0604020202020204" pitchFamily="34" charset="0"/>
                          <a:cs typeface="Arial" panose="020B0604020202020204" pitchFamily="34" charset="0"/>
                        </a:rPr>
                        <a:t>/116</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10,96</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402582780"/>
                  </a:ext>
                </a:extLst>
              </a:tr>
              <a:tr h="114935">
                <a:tc vMerge="1">
                  <a:txBody>
                    <a:bodyPr/>
                    <a:lstStyle/>
                    <a:p>
                      <a:endParaRPr lang="en-US"/>
                    </a:p>
                  </a:txBody>
                  <a:tcPr/>
                </a:tc>
                <a:tc>
                  <a:txBody>
                    <a:bodyPr/>
                    <a:lstStyle/>
                    <a:p>
                      <a:pPr algn="ctr">
                        <a:spcAft>
                          <a:spcPts val="0"/>
                        </a:spcAft>
                      </a:pPr>
                      <a:r>
                        <a:rPr lang="ro-RO" sz="1100">
                          <a:effectLst/>
                          <a:latin typeface="Arial" panose="020B0604020202020204" pitchFamily="34" charset="0"/>
                          <a:cs typeface="Arial" panose="020B0604020202020204" pitchFamily="34" charset="0"/>
                        </a:rPr>
                        <a:t>determinat experimental</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a:effectLst/>
                          <a:latin typeface="Arial" panose="020B0604020202020204" pitchFamily="34" charset="0"/>
                          <a:cs typeface="Arial" panose="020B0604020202020204" pitchFamily="34" charset="0"/>
                        </a:rPr>
                        <a:t>-</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8,35</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2333013450"/>
                  </a:ext>
                </a:extLst>
              </a:tr>
              <a:tr h="0">
                <a:tc gridSpan="2">
                  <a:txBody>
                    <a:bodyPr/>
                    <a:lstStyle/>
                    <a:p>
                      <a:pPr algn="just">
                        <a:spcAft>
                          <a:spcPts val="0"/>
                        </a:spcAft>
                      </a:pPr>
                      <a:r>
                        <a:rPr lang="ro-RO" sz="1100">
                          <a:effectLst/>
                          <a:latin typeface="Arial" panose="020B0604020202020204" pitchFamily="34" charset="0"/>
                          <a:cs typeface="Arial" panose="020B0604020202020204" pitchFamily="34" charset="0"/>
                        </a:rPr>
                        <a:t>Timpul total de frânare [s]</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hMerge="1">
                  <a:txBody>
                    <a:bodyPr/>
                    <a:lstStyle/>
                    <a:p>
                      <a:endParaRPr lang="en-US"/>
                    </a:p>
                  </a:txBody>
                  <a:tcPr/>
                </a:tc>
                <a:tc>
                  <a:txBody>
                    <a:bodyPr/>
                    <a:lstStyle/>
                    <a:p>
                      <a:pPr algn="ctr">
                        <a:spcAft>
                          <a:spcPts val="0"/>
                        </a:spcAft>
                      </a:pPr>
                      <a:r>
                        <a:rPr lang="ro-RO" sz="1100">
                          <a:effectLst/>
                          <a:latin typeface="Arial" panose="020B0604020202020204" pitchFamily="34" charset="0"/>
                          <a:cs typeface="Arial" panose="020B0604020202020204" pitchFamily="34" charset="0"/>
                        </a:rPr>
                        <a:t>-</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2,44</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155807975"/>
                  </a:ext>
                </a:extLst>
              </a:tr>
              <a:tr h="0">
                <a:tc gridSpan="2">
                  <a:txBody>
                    <a:bodyPr/>
                    <a:lstStyle/>
                    <a:p>
                      <a:pPr algn="just">
                        <a:spcAft>
                          <a:spcPts val="0"/>
                        </a:spcAft>
                      </a:pPr>
                      <a:r>
                        <a:rPr lang="ro-RO" sz="1100" dirty="0" err="1">
                          <a:effectLst/>
                          <a:latin typeface="Arial" panose="020B0604020202020204" pitchFamily="34" charset="0"/>
                          <a:cs typeface="Arial" panose="020B0604020202020204" pitchFamily="34" charset="0"/>
                        </a:rPr>
                        <a:t>Forţa</a:t>
                      </a:r>
                      <a:r>
                        <a:rPr lang="ro-RO" sz="1100" dirty="0">
                          <a:effectLst/>
                          <a:latin typeface="Arial" panose="020B0604020202020204" pitchFamily="34" charset="0"/>
                          <a:cs typeface="Arial" panose="020B0604020202020204" pitchFamily="34" charset="0"/>
                        </a:rPr>
                        <a:t> de </a:t>
                      </a:r>
                      <a:r>
                        <a:rPr lang="ro-RO" sz="1100" dirty="0" err="1">
                          <a:effectLst/>
                          <a:latin typeface="Arial" panose="020B0604020202020204" pitchFamily="34" charset="0"/>
                          <a:cs typeface="Arial" panose="020B0604020202020204" pitchFamily="34" charset="0"/>
                        </a:rPr>
                        <a:t>acţionare</a:t>
                      </a:r>
                      <a:r>
                        <a:rPr lang="ro-RO" sz="1100" dirty="0">
                          <a:effectLst/>
                          <a:latin typeface="Arial" panose="020B0604020202020204" pitchFamily="34" charset="0"/>
                          <a:cs typeface="Arial" panose="020B0604020202020204" pitchFamily="34" charset="0"/>
                        </a:rPr>
                        <a:t> la pedală [</a:t>
                      </a:r>
                      <a:r>
                        <a:rPr lang="ro-RO" sz="1100" dirty="0" err="1">
                          <a:effectLst/>
                          <a:latin typeface="Arial" panose="020B0604020202020204" pitchFamily="34" charset="0"/>
                          <a:cs typeface="Arial" panose="020B0604020202020204" pitchFamily="34" charset="0"/>
                        </a:rPr>
                        <a:t>daN</a:t>
                      </a:r>
                      <a:r>
                        <a:rPr lang="ro-RO" sz="1100" dirty="0">
                          <a:effectLst/>
                          <a:latin typeface="Arial" panose="020B0604020202020204" pitchFamily="34" charset="0"/>
                          <a:cs typeface="Arial" panose="020B0604020202020204" pitchFamily="34" charset="0"/>
                        </a:rPr>
                        <a:t>]</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hMerge="1">
                  <a:txBody>
                    <a:bodyPr/>
                    <a:lstStyle/>
                    <a:p>
                      <a:endParaRPr lang="en-US"/>
                    </a:p>
                  </a:txBody>
                  <a:tcPr/>
                </a:tc>
                <a:tc>
                  <a:txBody>
                    <a:bodyPr/>
                    <a:lstStyle/>
                    <a:p>
                      <a:pPr algn="ctr">
                        <a:spcAft>
                          <a:spcPts val="0"/>
                        </a:spcAft>
                      </a:pPr>
                      <a:r>
                        <a:rPr lang="ro-RO" sz="1100">
                          <a:effectLst/>
                          <a:latin typeface="Arial" panose="020B0604020202020204" pitchFamily="34" charset="0"/>
                          <a:cs typeface="Arial" panose="020B0604020202020204" pitchFamily="34" charset="0"/>
                        </a:rPr>
                        <a:t>max 60</a:t>
                      </a:r>
                      <a:endParaRPr lang="en-US" sz="100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tc>
                  <a:txBody>
                    <a:bodyPr/>
                    <a:lstStyle/>
                    <a:p>
                      <a:pPr algn="ctr">
                        <a:spcAft>
                          <a:spcPts val="0"/>
                        </a:spcAft>
                      </a:pPr>
                      <a:r>
                        <a:rPr lang="ro-RO" sz="1100" dirty="0">
                          <a:effectLst/>
                          <a:latin typeface="Arial" panose="020B0604020202020204" pitchFamily="34" charset="0"/>
                          <a:cs typeface="Arial" panose="020B0604020202020204" pitchFamily="34" charset="0"/>
                        </a:rPr>
                        <a:t>55,35</a:t>
                      </a:r>
                      <a:endParaRPr lang="en-US" sz="1000" dirty="0">
                        <a:effectLst/>
                        <a:latin typeface="Arial" panose="020B0604020202020204" pitchFamily="34" charset="0"/>
                        <a:ea typeface="Segoe UI" panose="020B0502040204020203" pitchFamily="34" charset="0"/>
                        <a:cs typeface="Arial" panose="020B0604020202020204" pitchFamily="34" charset="0"/>
                      </a:endParaRPr>
                    </a:p>
                  </a:txBody>
                  <a:tcPr marL="68580" marR="68580" marT="0" marB="0" anchor="ctr">
                    <a:noFill/>
                  </a:tcPr>
                </a:tc>
                <a:extLst>
                  <a:ext uri="{0D108BD9-81ED-4DB2-BD59-A6C34878D82A}">
                    <a16:rowId xmlns:a16="http://schemas.microsoft.com/office/drawing/2014/main" val="3303350877"/>
                  </a:ext>
                </a:extLst>
              </a:tr>
            </a:tbl>
          </a:graphicData>
        </a:graphic>
      </p:graphicFrame>
      <p:sp>
        <p:nvSpPr>
          <p:cNvPr id="16" name="TextBox 15">
            <a:extLst>
              <a:ext uri="{FF2B5EF4-FFF2-40B4-BE49-F238E27FC236}">
                <a16:creationId xmlns:a16="http://schemas.microsoft.com/office/drawing/2014/main" id="{231FCF1C-A154-FC3F-3B36-8498A26C2433}"/>
              </a:ext>
            </a:extLst>
          </p:cNvPr>
          <p:cNvSpPr txBox="1"/>
          <p:nvPr/>
        </p:nvSpPr>
        <p:spPr>
          <a:xfrm>
            <a:off x="296462" y="969330"/>
            <a:ext cx="2816608" cy="369332"/>
          </a:xfrm>
          <a:prstGeom prst="rect">
            <a:avLst/>
          </a:prstGeom>
          <a:noFill/>
          <a:ln>
            <a:solidFill>
              <a:schemeClr val="bg2"/>
            </a:solidFill>
          </a:ln>
        </p:spPr>
        <p:txBody>
          <a:bodyPr wrap="square">
            <a:spAutoFit/>
          </a:bodyPr>
          <a:lstStyle/>
          <a:p>
            <a:r>
              <a:rPr lang="ro-RO" sz="1800" b="1" dirty="0">
                <a:effectLst/>
                <a:latin typeface="Arial" panose="020B0604020202020204" pitchFamily="34" charset="0"/>
                <a:ea typeface="Times New Roman" panose="02020603050405020304" pitchFamily="18" charset="0"/>
                <a:cs typeface="Arial" panose="020B0604020202020204" pitchFamily="34" charset="0"/>
              </a:rPr>
              <a:t>TRACTORUL ELECTRIC </a:t>
            </a:r>
            <a:endParaRPr lang="en-US" b="1" dirty="0"/>
          </a:p>
        </p:txBody>
      </p:sp>
      <p:graphicFrame>
        <p:nvGraphicFramePr>
          <p:cNvPr id="2" name="Table 1">
            <a:extLst>
              <a:ext uri="{FF2B5EF4-FFF2-40B4-BE49-F238E27FC236}">
                <a16:creationId xmlns:a16="http://schemas.microsoft.com/office/drawing/2014/main" id="{8EF5AFA0-AF84-64EC-7A2B-96A573A2B748}"/>
              </a:ext>
            </a:extLst>
          </p:cNvPr>
          <p:cNvGraphicFramePr>
            <a:graphicFrameLocks noGrp="1"/>
          </p:cNvGraphicFramePr>
          <p:nvPr>
            <p:extLst>
              <p:ext uri="{D42A27DB-BD31-4B8C-83A1-F6EECF244321}">
                <p14:modId xmlns:p14="http://schemas.microsoft.com/office/powerpoint/2010/main" val="2932821861"/>
              </p:ext>
            </p:extLst>
          </p:nvPr>
        </p:nvGraphicFramePr>
        <p:xfrm>
          <a:off x="4059870" y="5374465"/>
          <a:ext cx="7921922" cy="1271022"/>
        </p:xfrm>
        <a:graphic>
          <a:graphicData uri="http://schemas.openxmlformats.org/drawingml/2006/table">
            <a:tbl>
              <a:tblPr firstRow="1" firstCol="1" bandRow="1">
                <a:tableStyleId>{8799B23B-EC83-4686-B30A-512413B5E67A}</a:tableStyleId>
              </a:tblPr>
              <a:tblGrid>
                <a:gridCol w="2795972">
                  <a:extLst>
                    <a:ext uri="{9D8B030D-6E8A-4147-A177-3AD203B41FA5}">
                      <a16:colId xmlns:a16="http://schemas.microsoft.com/office/drawing/2014/main" val="3379981233"/>
                    </a:ext>
                  </a:extLst>
                </a:gridCol>
                <a:gridCol w="1164989">
                  <a:extLst>
                    <a:ext uri="{9D8B030D-6E8A-4147-A177-3AD203B41FA5}">
                      <a16:colId xmlns:a16="http://schemas.microsoft.com/office/drawing/2014/main" val="653008617"/>
                    </a:ext>
                  </a:extLst>
                </a:gridCol>
                <a:gridCol w="1164989">
                  <a:extLst>
                    <a:ext uri="{9D8B030D-6E8A-4147-A177-3AD203B41FA5}">
                      <a16:colId xmlns:a16="http://schemas.microsoft.com/office/drawing/2014/main" val="2239317234"/>
                    </a:ext>
                  </a:extLst>
                </a:gridCol>
                <a:gridCol w="2795972">
                  <a:extLst>
                    <a:ext uri="{9D8B030D-6E8A-4147-A177-3AD203B41FA5}">
                      <a16:colId xmlns:a16="http://schemas.microsoft.com/office/drawing/2014/main" val="3267497802"/>
                    </a:ext>
                  </a:extLst>
                </a:gridCol>
              </a:tblGrid>
              <a:tr h="597414">
                <a:tc>
                  <a:txBody>
                    <a:bodyPr/>
                    <a:lstStyle/>
                    <a:p>
                      <a:pPr algn="ctr">
                        <a:lnSpc>
                          <a:spcPct val="150000"/>
                        </a:lnSpc>
                        <a:buNone/>
                      </a:pPr>
                      <a:r>
                        <a:rPr lang="ro-RO" sz="1100" dirty="0">
                          <a:effectLst/>
                        </a:rPr>
                        <a:t>Număr</a:t>
                      </a:r>
                      <a:endParaRPr lang="en-US" sz="1000" dirty="0">
                        <a:effectLst/>
                      </a:endParaRPr>
                    </a:p>
                    <a:p>
                      <a:pPr algn="ctr">
                        <a:lnSpc>
                          <a:spcPct val="150000"/>
                        </a:lnSpc>
                        <a:buNone/>
                      </a:pPr>
                      <a:r>
                        <a:rPr lang="ro-RO" sz="1100" dirty="0">
                          <a:effectLst/>
                        </a:rPr>
                        <a:t>Experiment</a:t>
                      </a:r>
                      <a:r>
                        <a:rPr lang="en-US" sz="1100" dirty="0">
                          <a:effectLst/>
                        </a:rPr>
                        <a:t> la Arat</a:t>
                      </a:r>
                      <a:endParaRPr lang="en-US" sz="1000" dirty="0">
                        <a:effectLst/>
                        <a:latin typeface="Segoe UI" panose="020B0502040204020203" pitchFamily="34" charset="0"/>
                        <a:ea typeface="Segoe UI" panose="020B0502040204020203" pitchFamily="34" charset="0"/>
                      </a:endParaRPr>
                    </a:p>
                  </a:txBody>
                  <a:tcPr marL="17780" marR="17780" marT="0" marB="0"/>
                </a:tc>
                <a:tc>
                  <a:txBody>
                    <a:bodyPr/>
                    <a:lstStyle/>
                    <a:p>
                      <a:pPr algn="ctr">
                        <a:lnSpc>
                          <a:spcPct val="150000"/>
                        </a:lnSpc>
                        <a:buNone/>
                      </a:pPr>
                      <a:r>
                        <a:rPr lang="ro-RO" sz="1100">
                          <a:effectLst/>
                        </a:rPr>
                        <a:t>Putere de tracțiune, P</a:t>
                      </a:r>
                      <a:r>
                        <a:rPr lang="ro-RO" sz="1100" baseline="-25000">
                          <a:effectLst/>
                        </a:rPr>
                        <a:t>t</a:t>
                      </a:r>
                      <a:r>
                        <a:rPr lang="ro-RO" sz="1100">
                          <a:effectLst/>
                        </a:rPr>
                        <a:t> [W]</a:t>
                      </a:r>
                      <a:endParaRPr lang="en-US" sz="1000">
                        <a:effectLst/>
                        <a:latin typeface="Segoe UI" panose="020B0502040204020203" pitchFamily="34" charset="0"/>
                        <a:ea typeface="Segoe UI" panose="020B0502040204020203" pitchFamily="34" charset="0"/>
                      </a:endParaRPr>
                    </a:p>
                  </a:txBody>
                  <a:tcPr marL="0" marR="0" marT="0" marB="0" anchor="ctr"/>
                </a:tc>
                <a:tc>
                  <a:txBody>
                    <a:bodyPr/>
                    <a:lstStyle/>
                    <a:p>
                      <a:pPr algn="ctr">
                        <a:lnSpc>
                          <a:spcPct val="150000"/>
                        </a:lnSpc>
                        <a:buNone/>
                      </a:pPr>
                      <a:r>
                        <a:rPr lang="ro-RO" sz="1100">
                          <a:effectLst/>
                        </a:rPr>
                        <a:t>Putere electrica de intrare, P</a:t>
                      </a:r>
                      <a:r>
                        <a:rPr lang="ro-RO" sz="1100" baseline="-25000">
                          <a:effectLst/>
                        </a:rPr>
                        <a:t>e</a:t>
                      </a:r>
                      <a:r>
                        <a:rPr lang="ro-RO" sz="1100">
                          <a:effectLst/>
                        </a:rPr>
                        <a:t> [W]</a:t>
                      </a:r>
                      <a:endParaRPr lang="en-US" sz="1000">
                        <a:effectLst/>
                        <a:latin typeface="Segoe UI" panose="020B0502040204020203" pitchFamily="34" charset="0"/>
                        <a:ea typeface="Segoe UI" panose="020B0502040204020203" pitchFamily="34" charset="0"/>
                      </a:endParaRPr>
                    </a:p>
                  </a:txBody>
                  <a:tcPr marL="0" marR="0" marT="0" marB="0" anchor="ctr"/>
                </a:tc>
                <a:tc>
                  <a:txBody>
                    <a:bodyPr/>
                    <a:lstStyle/>
                    <a:p>
                      <a:pPr algn="ctr">
                        <a:lnSpc>
                          <a:spcPct val="150000"/>
                        </a:lnSpc>
                        <a:buNone/>
                      </a:pPr>
                      <a:r>
                        <a:rPr lang="ro-RO" sz="1100">
                          <a:effectLst/>
                        </a:rPr>
                        <a:t>Eficiența de transmitere a puterii, ETP</a:t>
                      </a:r>
                      <a:endParaRPr lang="en-US" sz="1000">
                        <a:effectLst/>
                        <a:latin typeface="Segoe UI" panose="020B0502040204020203" pitchFamily="34" charset="0"/>
                        <a:ea typeface="Segoe UI" panose="020B0502040204020203" pitchFamily="34" charset="0"/>
                      </a:endParaRPr>
                    </a:p>
                  </a:txBody>
                  <a:tcPr marL="17780" marR="17780" marT="0" marB="0" anchor="ctr"/>
                </a:tc>
                <a:extLst>
                  <a:ext uri="{0D108BD9-81ED-4DB2-BD59-A6C34878D82A}">
                    <a16:rowId xmlns:a16="http://schemas.microsoft.com/office/drawing/2014/main" val="2302285350"/>
                  </a:ext>
                </a:extLst>
              </a:tr>
              <a:tr h="184397">
                <a:tc>
                  <a:txBody>
                    <a:bodyPr/>
                    <a:lstStyle/>
                    <a:p>
                      <a:pPr algn="ctr">
                        <a:lnSpc>
                          <a:spcPct val="150000"/>
                        </a:lnSpc>
                        <a:buNone/>
                      </a:pPr>
                      <a:r>
                        <a:rPr lang="ro-RO" sz="1100">
                          <a:effectLst/>
                        </a:rPr>
                        <a:t>7</a:t>
                      </a:r>
                      <a:endParaRPr lang="en-US" sz="1000">
                        <a:effectLst/>
                        <a:latin typeface="Segoe UI" panose="020B0502040204020203" pitchFamily="34" charset="0"/>
                        <a:ea typeface="Segoe UI" panose="020B0502040204020203" pitchFamily="34" charset="0"/>
                      </a:endParaRPr>
                    </a:p>
                  </a:txBody>
                  <a:tcPr marL="17780" marR="17780" marT="0" marB="0"/>
                </a:tc>
                <a:tc>
                  <a:txBody>
                    <a:bodyPr/>
                    <a:lstStyle/>
                    <a:p>
                      <a:pPr algn="ctr">
                        <a:lnSpc>
                          <a:spcPct val="150000"/>
                        </a:lnSpc>
                        <a:buNone/>
                      </a:pPr>
                      <a:r>
                        <a:rPr lang="en-US" sz="1100">
                          <a:effectLst/>
                        </a:rPr>
                        <a:t>5468</a:t>
                      </a:r>
                      <a:endParaRPr lang="en-US" sz="1000">
                        <a:effectLst/>
                        <a:latin typeface="Segoe UI" panose="020B0502040204020203" pitchFamily="34" charset="0"/>
                        <a:ea typeface="Segoe UI" panose="020B0502040204020203" pitchFamily="34" charset="0"/>
                      </a:endParaRPr>
                    </a:p>
                  </a:txBody>
                  <a:tcPr marL="0" marR="0" marT="0" marB="0"/>
                </a:tc>
                <a:tc>
                  <a:txBody>
                    <a:bodyPr/>
                    <a:lstStyle/>
                    <a:p>
                      <a:pPr algn="ctr">
                        <a:lnSpc>
                          <a:spcPct val="150000"/>
                        </a:lnSpc>
                        <a:buNone/>
                      </a:pPr>
                      <a:r>
                        <a:rPr lang="en-US" sz="1100">
                          <a:effectLst/>
                        </a:rPr>
                        <a:t>11158</a:t>
                      </a:r>
                      <a:endParaRPr lang="en-US" sz="1000">
                        <a:effectLst/>
                        <a:latin typeface="Segoe UI" panose="020B0502040204020203" pitchFamily="34" charset="0"/>
                        <a:ea typeface="Segoe UI" panose="020B0502040204020203" pitchFamily="34" charset="0"/>
                      </a:endParaRPr>
                    </a:p>
                  </a:txBody>
                  <a:tcPr marL="0" marR="0" marT="0" marB="0"/>
                </a:tc>
                <a:tc>
                  <a:txBody>
                    <a:bodyPr/>
                    <a:lstStyle/>
                    <a:p>
                      <a:pPr algn="ctr">
                        <a:lnSpc>
                          <a:spcPct val="150000"/>
                        </a:lnSpc>
                        <a:buNone/>
                      </a:pPr>
                      <a:r>
                        <a:rPr lang="en-US" sz="1100" dirty="0">
                          <a:effectLst/>
                        </a:rPr>
                        <a:t>0,49005</a:t>
                      </a:r>
                      <a:endParaRPr lang="en-US" sz="1000" dirty="0">
                        <a:effectLst/>
                        <a:latin typeface="Segoe UI" panose="020B0502040204020203" pitchFamily="34" charset="0"/>
                        <a:ea typeface="Segoe UI" panose="020B0502040204020203" pitchFamily="34" charset="0"/>
                      </a:endParaRPr>
                    </a:p>
                  </a:txBody>
                  <a:tcPr marL="17780" marR="17780" marT="0" marB="0"/>
                </a:tc>
                <a:extLst>
                  <a:ext uri="{0D108BD9-81ED-4DB2-BD59-A6C34878D82A}">
                    <a16:rowId xmlns:a16="http://schemas.microsoft.com/office/drawing/2014/main" val="1225959917"/>
                  </a:ext>
                </a:extLst>
              </a:tr>
              <a:tr h="184397">
                <a:tc>
                  <a:txBody>
                    <a:bodyPr/>
                    <a:lstStyle/>
                    <a:p>
                      <a:pPr algn="ctr">
                        <a:lnSpc>
                          <a:spcPct val="150000"/>
                        </a:lnSpc>
                        <a:buNone/>
                      </a:pPr>
                      <a:r>
                        <a:rPr lang="ro-RO" sz="1100">
                          <a:effectLst/>
                        </a:rPr>
                        <a:t>8</a:t>
                      </a:r>
                      <a:endParaRPr lang="en-US" sz="1000">
                        <a:effectLst/>
                        <a:latin typeface="Segoe UI" panose="020B0502040204020203" pitchFamily="34" charset="0"/>
                        <a:ea typeface="Segoe UI" panose="020B0502040204020203" pitchFamily="34" charset="0"/>
                      </a:endParaRPr>
                    </a:p>
                  </a:txBody>
                  <a:tcPr marL="17780" marR="17780" marT="0" marB="0"/>
                </a:tc>
                <a:tc>
                  <a:txBody>
                    <a:bodyPr/>
                    <a:lstStyle/>
                    <a:p>
                      <a:pPr algn="ctr">
                        <a:lnSpc>
                          <a:spcPct val="150000"/>
                        </a:lnSpc>
                        <a:buNone/>
                      </a:pPr>
                      <a:r>
                        <a:rPr lang="en-US" sz="1100">
                          <a:effectLst/>
                        </a:rPr>
                        <a:t>7804</a:t>
                      </a:r>
                      <a:endParaRPr lang="en-US" sz="1000">
                        <a:effectLst/>
                        <a:latin typeface="Segoe UI" panose="020B0502040204020203" pitchFamily="34" charset="0"/>
                        <a:ea typeface="Segoe UI" panose="020B0502040204020203" pitchFamily="34" charset="0"/>
                      </a:endParaRPr>
                    </a:p>
                  </a:txBody>
                  <a:tcPr marL="0" marR="0" marT="0" marB="0"/>
                </a:tc>
                <a:tc>
                  <a:txBody>
                    <a:bodyPr/>
                    <a:lstStyle/>
                    <a:p>
                      <a:pPr algn="ctr">
                        <a:lnSpc>
                          <a:spcPct val="150000"/>
                        </a:lnSpc>
                        <a:buNone/>
                      </a:pPr>
                      <a:r>
                        <a:rPr lang="en-US" sz="1100">
                          <a:effectLst/>
                        </a:rPr>
                        <a:t>14122</a:t>
                      </a:r>
                      <a:endParaRPr lang="en-US" sz="1000">
                        <a:effectLst/>
                        <a:latin typeface="Segoe UI" panose="020B0502040204020203" pitchFamily="34" charset="0"/>
                        <a:ea typeface="Segoe UI" panose="020B0502040204020203" pitchFamily="34" charset="0"/>
                      </a:endParaRPr>
                    </a:p>
                  </a:txBody>
                  <a:tcPr marL="0" marR="0" marT="0" marB="0"/>
                </a:tc>
                <a:tc>
                  <a:txBody>
                    <a:bodyPr/>
                    <a:lstStyle/>
                    <a:p>
                      <a:pPr algn="ctr">
                        <a:lnSpc>
                          <a:spcPct val="150000"/>
                        </a:lnSpc>
                        <a:buNone/>
                      </a:pPr>
                      <a:r>
                        <a:rPr lang="en-US" sz="1100">
                          <a:effectLst/>
                        </a:rPr>
                        <a:t>0,55263</a:t>
                      </a:r>
                      <a:endParaRPr lang="en-US" sz="1000">
                        <a:effectLst/>
                        <a:latin typeface="Segoe UI" panose="020B0502040204020203" pitchFamily="34" charset="0"/>
                        <a:ea typeface="Segoe UI" panose="020B0502040204020203" pitchFamily="34" charset="0"/>
                      </a:endParaRPr>
                    </a:p>
                  </a:txBody>
                  <a:tcPr marL="17780" marR="17780" marT="0" marB="0"/>
                </a:tc>
                <a:extLst>
                  <a:ext uri="{0D108BD9-81ED-4DB2-BD59-A6C34878D82A}">
                    <a16:rowId xmlns:a16="http://schemas.microsoft.com/office/drawing/2014/main" val="4258615565"/>
                  </a:ext>
                </a:extLst>
              </a:tr>
              <a:tr h="184397">
                <a:tc>
                  <a:txBody>
                    <a:bodyPr/>
                    <a:lstStyle/>
                    <a:p>
                      <a:pPr algn="ctr">
                        <a:lnSpc>
                          <a:spcPct val="150000"/>
                        </a:lnSpc>
                        <a:buNone/>
                      </a:pPr>
                      <a:r>
                        <a:rPr lang="ro-RO" sz="1100">
                          <a:effectLst/>
                        </a:rPr>
                        <a:t>9</a:t>
                      </a:r>
                      <a:endParaRPr lang="en-US" sz="1000">
                        <a:effectLst/>
                        <a:latin typeface="Segoe UI" panose="020B0502040204020203" pitchFamily="34" charset="0"/>
                        <a:ea typeface="Segoe UI" panose="020B0502040204020203" pitchFamily="34" charset="0"/>
                      </a:endParaRPr>
                    </a:p>
                  </a:txBody>
                  <a:tcPr marL="17780" marR="17780" marT="0" marB="0"/>
                </a:tc>
                <a:tc>
                  <a:txBody>
                    <a:bodyPr/>
                    <a:lstStyle/>
                    <a:p>
                      <a:pPr algn="ctr">
                        <a:lnSpc>
                          <a:spcPct val="150000"/>
                        </a:lnSpc>
                        <a:buNone/>
                      </a:pPr>
                      <a:r>
                        <a:rPr lang="en-US" sz="1100">
                          <a:effectLst/>
                        </a:rPr>
                        <a:t>9468</a:t>
                      </a:r>
                      <a:endParaRPr lang="en-US" sz="1000">
                        <a:effectLst/>
                        <a:latin typeface="Segoe UI" panose="020B0502040204020203" pitchFamily="34" charset="0"/>
                        <a:ea typeface="Segoe UI" panose="020B0502040204020203" pitchFamily="34" charset="0"/>
                      </a:endParaRPr>
                    </a:p>
                  </a:txBody>
                  <a:tcPr marL="0" marR="0" marT="0" marB="0"/>
                </a:tc>
                <a:tc>
                  <a:txBody>
                    <a:bodyPr/>
                    <a:lstStyle/>
                    <a:p>
                      <a:pPr algn="ctr">
                        <a:lnSpc>
                          <a:spcPct val="150000"/>
                        </a:lnSpc>
                        <a:buNone/>
                      </a:pPr>
                      <a:r>
                        <a:rPr lang="en-US" sz="1100">
                          <a:effectLst/>
                        </a:rPr>
                        <a:t>16483</a:t>
                      </a:r>
                      <a:endParaRPr lang="en-US" sz="1000">
                        <a:effectLst/>
                        <a:latin typeface="Segoe UI" panose="020B0502040204020203" pitchFamily="34" charset="0"/>
                        <a:ea typeface="Segoe UI" panose="020B0502040204020203" pitchFamily="34" charset="0"/>
                      </a:endParaRPr>
                    </a:p>
                  </a:txBody>
                  <a:tcPr marL="0" marR="0" marT="0" marB="0"/>
                </a:tc>
                <a:tc>
                  <a:txBody>
                    <a:bodyPr/>
                    <a:lstStyle/>
                    <a:p>
                      <a:pPr algn="ctr">
                        <a:lnSpc>
                          <a:spcPct val="150000"/>
                        </a:lnSpc>
                        <a:buNone/>
                      </a:pPr>
                      <a:r>
                        <a:rPr lang="en-US" sz="1100" dirty="0">
                          <a:effectLst/>
                        </a:rPr>
                        <a:t>0,57441</a:t>
                      </a:r>
                      <a:endParaRPr lang="en-US" sz="1000" dirty="0">
                        <a:effectLst/>
                        <a:latin typeface="Segoe UI" panose="020B0502040204020203" pitchFamily="34" charset="0"/>
                        <a:ea typeface="Segoe UI" panose="020B0502040204020203" pitchFamily="34" charset="0"/>
                      </a:endParaRPr>
                    </a:p>
                  </a:txBody>
                  <a:tcPr marL="17780" marR="17780" marT="0" marB="0"/>
                </a:tc>
                <a:extLst>
                  <a:ext uri="{0D108BD9-81ED-4DB2-BD59-A6C34878D82A}">
                    <a16:rowId xmlns:a16="http://schemas.microsoft.com/office/drawing/2014/main" val="3547099794"/>
                  </a:ext>
                </a:extLst>
              </a:tr>
            </a:tbl>
          </a:graphicData>
        </a:graphic>
      </p:graphicFrame>
      <p:pic>
        <p:nvPicPr>
          <p:cNvPr id="1025" name="Picture 1">
            <a:extLst>
              <a:ext uri="{FF2B5EF4-FFF2-40B4-BE49-F238E27FC236}">
                <a16:creationId xmlns:a16="http://schemas.microsoft.com/office/drawing/2014/main" id="{72A6EAB2-C8F5-75C7-C5CE-CDEFBB8546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15776" y="1026629"/>
            <a:ext cx="25019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3319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E36036-DF8A-3C52-1F02-A5F1986DAD90}"/>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pic>
        <p:nvPicPr>
          <p:cNvPr id="5" name="Picture 3">
            <a:extLst>
              <a:ext uri="{FF2B5EF4-FFF2-40B4-BE49-F238E27FC236}">
                <a16:creationId xmlns:a16="http://schemas.microsoft.com/office/drawing/2014/main" id="{782C699C-4064-8F7F-E2AD-D3375E446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225" r="18501"/>
          <a:stretch>
            <a:fillRect/>
          </a:stretch>
        </p:blipFill>
        <p:spPr bwMode="auto">
          <a:xfrm>
            <a:off x="0" y="1267883"/>
            <a:ext cx="4606036" cy="376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9702BF2E-EE2F-1E47-92CB-51F035B366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314" t="18810" r="19199" b="8453"/>
          <a:stretch>
            <a:fillRect/>
          </a:stretch>
        </p:blipFill>
        <p:spPr bwMode="auto">
          <a:xfrm>
            <a:off x="4833937" y="1523147"/>
            <a:ext cx="6928151" cy="5053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F7B1C02F-B1C2-D179-3270-0939FBA57669}"/>
              </a:ext>
            </a:extLst>
          </p:cNvPr>
          <p:cNvSpPr txBox="1">
            <a:spLocks noChangeArrowheads="1"/>
          </p:cNvSpPr>
          <p:nvPr/>
        </p:nvSpPr>
        <p:spPr bwMode="auto">
          <a:xfrm>
            <a:off x="3451755" y="692150"/>
            <a:ext cx="8874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ro-RO" altLang="en-US" sz="2400" b="1" dirty="0"/>
              <a:t>S</a:t>
            </a:r>
            <a:r>
              <a:rPr lang="en-US" altLang="en-US" sz="2400" b="1" dirty="0" err="1"/>
              <a:t>istem</a:t>
            </a:r>
            <a:r>
              <a:rPr lang="en-US" altLang="en-US" sz="2400" b="1" dirty="0"/>
              <a:t> </a:t>
            </a:r>
            <a:r>
              <a:rPr lang="en-US" altLang="en-US" sz="2400" b="1" dirty="0" err="1"/>
              <a:t>tehnic</a:t>
            </a:r>
            <a:r>
              <a:rPr lang="en-US" altLang="en-US" sz="2400" b="1" dirty="0"/>
              <a:t> </a:t>
            </a:r>
            <a:r>
              <a:rPr lang="en-US" altLang="en-US" sz="2400" b="1" dirty="0" err="1"/>
              <a:t>plutitor</a:t>
            </a:r>
            <a:r>
              <a:rPr lang="en-US" altLang="en-US" sz="2400" b="1" dirty="0"/>
              <a:t> </a:t>
            </a:r>
            <a:r>
              <a:rPr lang="en-US" altLang="en-US" sz="2400" b="1" dirty="0" err="1"/>
              <a:t>autopropulsat</a:t>
            </a:r>
            <a:r>
              <a:rPr lang="en-US" altLang="en-US" sz="2400" b="1" dirty="0"/>
              <a:t> electric </a:t>
            </a:r>
            <a:r>
              <a:rPr lang="en-US" altLang="en-US" sz="2400" b="1" dirty="0" err="1"/>
              <a:t>pentru</a:t>
            </a:r>
            <a:r>
              <a:rPr lang="en-US" altLang="en-US" sz="2400" b="1" dirty="0"/>
              <a:t> </a:t>
            </a:r>
            <a:r>
              <a:rPr lang="en-US" altLang="en-US" sz="2400" b="1" dirty="0" err="1"/>
              <a:t>recoltarea</a:t>
            </a:r>
            <a:r>
              <a:rPr lang="en-US" altLang="en-US" sz="2400" b="1" dirty="0"/>
              <a:t> </a:t>
            </a:r>
            <a:r>
              <a:rPr lang="en-US" altLang="en-US" sz="2400" b="1" dirty="0" err="1"/>
              <a:t>biomasei</a:t>
            </a:r>
            <a:r>
              <a:rPr lang="en-GB" altLang="en-US" sz="2400" b="1" dirty="0"/>
              <a:t>– ERBA</a:t>
            </a:r>
            <a:endParaRPr lang="en-US" altLang="en-US" sz="2400" dirty="0"/>
          </a:p>
        </p:txBody>
      </p:sp>
    </p:spTree>
    <p:extLst>
      <p:ext uri="{BB962C8B-B14F-4D97-AF65-F5344CB8AC3E}">
        <p14:creationId xmlns:p14="http://schemas.microsoft.com/office/powerpoint/2010/main" val="151698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BD8EAF-5A01-6C1C-B244-A2679EA95B0E}"/>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graphicFrame>
        <p:nvGraphicFramePr>
          <p:cNvPr id="6" name="Object 5">
            <a:extLst>
              <a:ext uri="{FF2B5EF4-FFF2-40B4-BE49-F238E27FC236}">
                <a16:creationId xmlns:a16="http://schemas.microsoft.com/office/drawing/2014/main" id="{84A706A3-869D-1829-A1D9-83C416296EFB}"/>
              </a:ext>
            </a:extLst>
          </p:cNvPr>
          <p:cNvGraphicFramePr>
            <a:graphicFrameLocks noChangeAspect="1"/>
          </p:cNvGraphicFramePr>
          <p:nvPr>
            <p:extLst>
              <p:ext uri="{D42A27DB-BD31-4B8C-83A1-F6EECF244321}">
                <p14:modId xmlns:p14="http://schemas.microsoft.com/office/powerpoint/2010/main" val="1068255232"/>
              </p:ext>
            </p:extLst>
          </p:nvPr>
        </p:nvGraphicFramePr>
        <p:xfrm>
          <a:off x="3917895" y="1436449"/>
          <a:ext cx="4541146" cy="2032842"/>
        </p:xfrm>
        <a:graphic>
          <a:graphicData uri="http://schemas.openxmlformats.org/presentationml/2006/ole">
            <mc:AlternateContent xmlns:mc="http://schemas.openxmlformats.org/markup-compatibility/2006">
              <mc:Choice xmlns:v="urn:schemas-microsoft-com:vml" Requires="v">
                <p:oleObj r:id="rId2" imgW="8727455" imgH="2290140" progId="Visio.Drawing.11">
                  <p:embed/>
                </p:oleObj>
              </mc:Choice>
              <mc:Fallback>
                <p:oleObj r:id="rId2" imgW="8727455" imgH="2290140" progId="Visio.Drawing.11">
                  <p:embed/>
                  <p:pic>
                    <p:nvPicPr>
                      <p:cNvPr id="3" name="Object 2">
                        <a:extLst>
                          <a:ext uri="{FF2B5EF4-FFF2-40B4-BE49-F238E27FC236}">
                            <a16:creationId xmlns:a16="http://schemas.microsoft.com/office/drawing/2014/main" id="{B01BE75B-3161-6A58-2E98-10CD4FA2D4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7895" y="1436449"/>
                        <a:ext cx="4541146" cy="2032842"/>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id="{C29B60C8-16C9-EBC3-9B78-3CFAB1B7AABF}"/>
              </a:ext>
            </a:extLst>
          </p:cNvPr>
          <p:cNvSpPr txBox="1"/>
          <p:nvPr/>
        </p:nvSpPr>
        <p:spPr>
          <a:xfrm>
            <a:off x="118152" y="867499"/>
            <a:ext cx="9426539" cy="369332"/>
          </a:xfrm>
          <a:prstGeom prst="rect">
            <a:avLst/>
          </a:prstGeom>
          <a:noFill/>
          <a:ln>
            <a:solidFill>
              <a:schemeClr val="bg2"/>
            </a:solidFill>
          </a:ln>
        </p:spPr>
        <p:txBody>
          <a:bodyPr wrap="square">
            <a:spAutoFit/>
          </a:bodyPr>
          <a:lstStyle/>
          <a:p>
            <a:r>
              <a:rPr lang="ro-RO" sz="1800" b="1" dirty="0">
                <a:effectLst/>
                <a:latin typeface="Arial" panose="020B0604020202020204" pitchFamily="34" charset="0"/>
                <a:ea typeface="Times New Roman" panose="02020603050405020304" pitchFamily="18" charset="0"/>
                <a:cs typeface="Arial" panose="020B0604020202020204" pitchFamily="34" charset="0"/>
              </a:rPr>
              <a:t>MASINA ELECTRICA DE STROPIT DE PRECIZIE CU INTELIGENTA ARTIFICIALA</a:t>
            </a:r>
            <a:endParaRPr lang="en-US" b="1" dirty="0"/>
          </a:p>
        </p:txBody>
      </p:sp>
      <p:pic>
        <p:nvPicPr>
          <p:cNvPr id="9" name="Picture 8">
            <a:extLst>
              <a:ext uri="{FF2B5EF4-FFF2-40B4-BE49-F238E27FC236}">
                <a16:creationId xmlns:a16="http://schemas.microsoft.com/office/drawing/2014/main" id="{C7C8A4E8-C316-4DA6-C1AE-51E02D67881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07091" y="5200618"/>
            <a:ext cx="1926065" cy="1514951"/>
          </a:xfrm>
          <a:prstGeom prst="rect">
            <a:avLst/>
          </a:prstGeom>
          <a:noFill/>
          <a:ln>
            <a:noFill/>
          </a:ln>
        </p:spPr>
      </p:pic>
      <p:pic>
        <p:nvPicPr>
          <p:cNvPr id="10" name="Picture 9">
            <a:extLst>
              <a:ext uri="{FF2B5EF4-FFF2-40B4-BE49-F238E27FC236}">
                <a16:creationId xmlns:a16="http://schemas.microsoft.com/office/drawing/2014/main" id="{E3314D6C-E7D9-93EE-6FEE-3293D164FA2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13844" y="5270338"/>
            <a:ext cx="1926065" cy="1440325"/>
          </a:xfrm>
          <a:prstGeom prst="rect">
            <a:avLst/>
          </a:prstGeom>
          <a:noFill/>
          <a:ln>
            <a:noFill/>
          </a:ln>
        </p:spPr>
      </p:pic>
      <p:pic>
        <p:nvPicPr>
          <p:cNvPr id="11" name="Picture 10">
            <a:extLst>
              <a:ext uri="{FF2B5EF4-FFF2-40B4-BE49-F238E27FC236}">
                <a16:creationId xmlns:a16="http://schemas.microsoft.com/office/drawing/2014/main" id="{1EFABAE9-CDEC-3418-8360-C9850FF6F48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63801" y="1448656"/>
            <a:ext cx="3415420" cy="1944207"/>
          </a:xfrm>
          <a:prstGeom prst="rect">
            <a:avLst/>
          </a:prstGeom>
          <a:noFill/>
          <a:ln>
            <a:noFill/>
          </a:ln>
        </p:spPr>
      </p:pic>
      <p:graphicFrame>
        <p:nvGraphicFramePr>
          <p:cNvPr id="12" name="Chart 11">
            <a:extLst>
              <a:ext uri="{FF2B5EF4-FFF2-40B4-BE49-F238E27FC236}">
                <a16:creationId xmlns:a16="http://schemas.microsoft.com/office/drawing/2014/main" id="{1348DF85-9BDC-A2FA-225E-7CE2F5D77747}"/>
              </a:ext>
            </a:extLst>
          </p:cNvPr>
          <p:cNvGraphicFramePr>
            <a:graphicFrameLocks/>
          </p:cNvGraphicFramePr>
          <p:nvPr>
            <p:extLst>
              <p:ext uri="{D42A27DB-BD31-4B8C-83A1-F6EECF244321}">
                <p14:modId xmlns:p14="http://schemas.microsoft.com/office/powerpoint/2010/main" val="3313121551"/>
              </p:ext>
            </p:extLst>
          </p:nvPr>
        </p:nvGraphicFramePr>
        <p:xfrm>
          <a:off x="7532702" y="3504151"/>
          <a:ext cx="4541146" cy="1696467"/>
        </p:xfrm>
        <a:graphic>
          <a:graphicData uri="http://schemas.openxmlformats.org/drawingml/2006/chart">
            <c:chart xmlns:c="http://schemas.openxmlformats.org/drawingml/2006/chart" xmlns:r="http://schemas.openxmlformats.org/officeDocument/2006/relationships" r:id="rId7"/>
          </a:graphicData>
        </a:graphic>
      </p:graphicFrame>
      <p:pic>
        <p:nvPicPr>
          <p:cNvPr id="3074" name="Picture 2">
            <a:extLst>
              <a:ext uri="{FF2B5EF4-FFF2-40B4-BE49-F238E27FC236}">
                <a16:creationId xmlns:a16="http://schemas.microsoft.com/office/drawing/2014/main" id="{9EB5CFC8-07D8-3A2B-C4DA-4DA37A1359C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2779" y="1448656"/>
            <a:ext cx="3414088" cy="2281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36E748B6-7692-E0DC-8498-BF33A97A434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2779" y="4095588"/>
            <a:ext cx="352425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1">
            <a:extLst>
              <a:ext uri="{FF2B5EF4-FFF2-40B4-BE49-F238E27FC236}">
                <a16:creationId xmlns:a16="http://schemas.microsoft.com/office/drawing/2014/main" id="{87777A8F-5603-078F-316E-D7E80ADF850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10245" y="4445506"/>
            <a:ext cx="2768099" cy="1952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2083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30AECA91-F523-919E-72E9-634A6587E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484" y="1892374"/>
            <a:ext cx="3617383" cy="4767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eip">
            <a:hlinkClick r:id="" action="ppaction://media"/>
            <a:extLst>
              <a:ext uri="{FF2B5EF4-FFF2-40B4-BE49-F238E27FC236}">
                <a16:creationId xmlns:a16="http://schemas.microsoft.com/office/drawing/2014/main" id="{45A60BD7-A362-EC89-2CFE-A427003900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533" y="1169898"/>
            <a:ext cx="3020483" cy="5490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5208090-504B-C917-6581-1FC43DCFEBEC}"/>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sp>
        <p:nvSpPr>
          <p:cNvPr id="8" name="Rectangle 8">
            <a:extLst>
              <a:ext uri="{FF2B5EF4-FFF2-40B4-BE49-F238E27FC236}">
                <a16:creationId xmlns:a16="http://schemas.microsoft.com/office/drawing/2014/main" id="{AA62D9AD-06CF-3EA2-3AE6-85F7D5172167}"/>
              </a:ext>
            </a:extLst>
          </p:cNvPr>
          <p:cNvSpPr>
            <a:spLocks noChangeArrowheads="1"/>
          </p:cNvSpPr>
          <p:nvPr/>
        </p:nvSpPr>
        <p:spPr bwMode="auto">
          <a:xfrm>
            <a:off x="806450" y="1114929"/>
            <a:ext cx="722682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tabLst>
                <a:tab pos="361950" algn="l"/>
                <a:tab pos="446088" algn="l"/>
              </a:tabLst>
              <a:defRPr sz="3200">
                <a:solidFill>
                  <a:schemeClr val="tx1"/>
                </a:solidFill>
                <a:latin typeface="Arial" panose="020B0604020202020204" pitchFamily="34" charset="0"/>
              </a:defRPr>
            </a:lvl1pPr>
            <a:lvl2pPr marL="742950" indent="-285750">
              <a:spcBef>
                <a:spcPct val="20000"/>
              </a:spcBef>
              <a:buChar char="–"/>
              <a:tabLst>
                <a:tab pos="361950" algn="l"/>
                <a:tab pos="446088" algn="l"/>
              </a:tabLst>
              <a:defRPr sz="2800">
                <a:solidFill>
                  <a:schemeClr val="tx1"/>
                </a:solidFill>
                <a:latin typeface="Arial" panose="020B0604020202020204" pitchFamily="34" charset="0"/>
              </a:defRPr>
            </a:lvl2pPr>
            <a:lvl3pPr marL="1143000" indent="-228600">
              <a:spcBef>
                <a:spcPct val="20000"/>
              </a:spcBef>
              <a:buChar char="•"/>
              <a:tabLst>
                <a:tab pos="361950" algn="l"/>
                <a:tab pos="446088" algn="l"/>
              </a:tabLst>
              <a:defRPr sz="2400">
                <a:solidFill>
                  <a:schemeClr val="tx1"/>
                </a:solidFill>
                <a:latin typeface="Arial" panose="020B0604020202020204" pitchFamily="34" charset="0"/>
              </a:defRPr>
            </a:lvl3pPr>
            <a:lvl4pPr marL="1600200" indent="-228600">
              <a:spcBef>
                <a:spcPct val="20000"/>
              </a:spcBef>
              <a:buChar char="–"/>
              <a:tabLst>
                <a:tab pos="361950" algn="l"/>
                <a:tab pos="446088" algn="l"/>
              </a:tabLst>
              <a:defRPr sz="2000">
                <a:solidFill>
                  <a:schemeClr val="tx1"/>
                </a:solidFill>
                <a:latin typeface="Arial" panose="020B0604020202020204" pitchFamily="34" charset="0"/>
              </a:defRPr>
            </a:lvl4pPr>
            <a:lvl5pPr marL="2057400" indent="-228600">
              <a:spcBef>
                <a:spcPct val="20000"/>
              </a:spcBef>
              <a:buChar char="»"/>
              <a:tabLst>
                <a:tab pos="361950" algn="l"/>
                <a:tab pos="446088"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361950" algn="l"/>
                <a:tab pos="446088"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361950" algn="l"/>
                <a:tab pos="446088"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361950" algn="l"/>
                <a:tab pos="446088"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361950" algn="l"/>
                <a:tab pos="446088" algn="l"/>
              </a:tabLst>
              <a:defRPr sz="2000">
                <a:solidFill>
                  <a:schemeClr val="tx1"/>
                </a:solidFill>
                <a:latin typeface="Arial" panose="020B0604020202020204" pitchFamily="34" charset="0"/>
              </a:defRPr>
            </a:lvl9pPr>
          </a:lstStyle>
          <a:p>
            <a:pPr algn="just" eaLnBrk="1" hangingPunct="1">
              <a:spcBef>
                <a:spcPct val="0"/>
              </a:spcBef>
              <a:buFontTx/>
              <a:buNone/>
            </a:pPr>
            <a:r>
              <a:rPr lang="en-US" altLang="en-US" sz="2400" b="1" dirty="0"/>
              <a:t>	</a:t>
            </a:r>
            <a:r>
              <a:rPr lang="en-GB" altLang="en-US" sz="2400" b="1" dirty="0" err="1"/>
              <a:t>Platformă</a:t>
            </a:r>
            <a:r>
              <a:rPr lang="en-GB" altLang="en-US" sz="2400" b="1" dirty="0"/>
              <a:t> </a:t>
            </a:r>
            <a:r>
              <a:rPr lang="en-GB" altLang="en-US" sz="2400" b="1" dirty="0" err="1"/>
              <a:t>mobilă</a:t>
            </a:r>
            <a:r>
              <a:rPr lang="en-GB" altLang="en-US" sz="2400" b="1" dirty="0"/>
              <a:t> </a:t>
            </a:r>
            <a:r>
              <a:rPr lang="en-GB" altLang="en-US" sz="2400" b="1" dirty="0" err="1"/>
              <a:t>inteligentă</a:t>
            </a:r>
            <a:r>
              <a:rPr lang="en-GB" altLang="en-US" sz="2400" b="1" dirty="0"/>
              <a:t>– EIIC</a:t>
            </a:r>
          </a:p>
        </p:txBody>
      </p:sp>
    </p:spTree>
    <p:extLst>
      <p:ext uri="{BB962C8B-B14F-4D97-AF65-F5344CB8AC3E}">
        <p14:creationId xmlns:p14="http://schemas.microsoft.com/office/powerpoint/2010/main" val="1617377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9DA7F8-8EB5-8CC8-A82D-E508657F4F33}"/>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pic>
        <p:nvPicPr>
          <p:cNvPr id="9" name="Picture 8">
            <a:extLst>
              <a:ext uri="{FF2B5EF4-FFF2-40B4-BE49-F238E27FC236}">
                <a16:creationId xmlns:a16="http://schemas.microsoft.com/office/drawing/2014/main" id="{9FE5AD5D-52B9-76C1-E5BD-9E4CF9D634D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828" t="12227" r="11637" b="10819"/>
          <a:stretch/>
        </p:blipFill>
        <p:spPr bwMode="auto">
          <a:xfrm>
            <a:off x="73504" y="523220"/>
            <a:ext cx="5396876" cy="3094238"/>
          </a:xfrm>
          <a:prstGeom prst="rect">
            <a:avLst/>
          </a:prstGeom>
          <a:noFill/>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35B7956E-CD09-1F4D-3C8E-B27ADBBE143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08734" y="687184"/>
            <a:ext cx="5688159" cy="4004117"/>
          </a:xfrm>
          <a:prstGeom prst="rect">
            <a:avLst/>
          </a:prstGeom>
          <a:noFill/>
          <a:ln>
            <a:noFill/>
          </a:ln>
        </p:spPr>
      </p:pic>
      <p:pic>
        <p:nvPicPr>
          <p:cNvPr id="11" name="Picture 10">
            <a:extLst>
              <a:ext uri="{FF2B5EF4-FFF2-40B4-BE49-F238E27FC236}">
                <a16:creationId xmlns:a16="http://schemas.microsoft.com/office/drawing/2014/main" id="{F5914D9E-3821-6354-E85D-B716EA4B4B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5099" y="3770250"/>
            <a:ext cx="5006631" cy="2703748"/>
          </a:xfrm>
          <a:prstGeom prst="rect">
            <a:avLst/>
          </a:prstGeom>
          <a:noFill/>
          <a:ln>
            <a:noFill/>
          </a:ln>
        </p:spPr>
      </p:pic>
      <p:sp>
        <p:nvSpPr>
          <p:cNvPr id="12" name="TextBox 11">
            <a:extLst>
              <a:ext uri="{FF2B5EF4-FFF2-40B4-BE49-F238E27FC236}">
                <a16:creationId xmlns:a16="http://schemas.microsoft.com/office/drawing/2014/main" id="{B3E0E4B6-E9DB-8386-955E-31E6E00BA052}"/>
              </a:ext>
            </a:extLst>
          </p:cNvPr>
          <p:cNvSpPr txBox="1"/>
          <p:nvPr/>
        </p:nvSpPr>
        <p:spPr>
          <a:xfrm>
            <a:off x="305099" y="6521519"/>
            <a:ext cx="6097280" cy="369332"/>
          </a:xfrm>
          <a:prstGeom prst="rect">
            <a:avLst/>
          </a:prstGeom>
          <a:noFill/>
        </p:spPr>
        <p:txBody>
          <a:bodyPr wrap="square">
            <a:spAutoFit/>
          </a:bodyPr>
          <a:lstStyle/>
          <a:p>
            <a:r>
              <a:rPr lang="ro-RO" sz="1800" b="1" dirty="0">
                <a:effectLst/>
                <a:latin typeface="Arial" panose="020B0604020202020204" pitchFamily="34" charset="0"/>
                <a:ea typeface="Calibri" panose="020F0502020204030204" pitchFamily="34" charset="0"/>
                <a:cs typeface="Arial" panose="020B0604020202020204" pitchFamily="34" charset="0"/>
              </a:rPr>
              <a:t>Modelul funcțional, 4.0-MHRT.66L, poziție de lucru</a:t>
            </a:r>
            <a:endParaRPr lang="en-US"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4C525685-3DAA-D4C0-104C-8F0EAEAED1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9423" y="4762099"/>
            <a:ext cx="3179270" cy="2134263"/>
          </a:xfrm>
          <a:prstGeom prst="rect">
            <a:avLst/>
          </a:prstGeom>
        </p:spPr>
      </p:pic>
    </p:spTree>
    <p:extLst>
      <p:ext uri="{BB962C8B-B14F-4D97-AF65-F5344CB8AC3E}">
        <p14:creationId xmlns:p14="http://schemas.microsoft.com/office/powerpoint/2010/main" val="135569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420114D-5340-6293-7A13-840DFD9D4157}"/>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sp>
        <p:nvSpPr>
          <p:cNvPr id="5" name="TextBox 6">
            <a:extLst>
              <a:ext uri="{FF2B5EF4-FFF2-40B4-BE49-F238E27FC236}">
                <a16:creationId xmlns:a16="http://schemas.microsoft.com/office/drawing/2014/main" id="{3D5B8039-F362-D306-C65D-04949D23AACB}"/>
              </a:ext>
            </a:extLst>
          </p:cNvPr>
          <p:cNvSpPr txBox="1">
            <a:spLocks noChangeArrowheads="1"/>
          </p:cNvSpPr>
          <p:nvPr/>
        </p:nvSpPr>
        <p:spPr bwMode="auto">
          <a:xfrm>
            <a:off x="237067" y="783167"/>
            <a:ext cx="988906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pt-BR" altLang="en-US" sz="1600" b="1" dirty="0"/>
              <a:t>Demonstrator experimental</a:t>
            </a:r>
            <a:r>
              <a:rPr lang="ro-RO" altLang="en-US" sz="1600" b="1" dirty="0"/>
              <a:t> </a:t>
            </a:r>
            <a:r>
              <a:rPr lang="pt-BR" altLang="en-US" sz="1600" b="1" dirty="0"/>
              <a:t>de fermă urbană modulară</a:t>
            </a:r>
            <a:r>
              <a:rPr lang="ro-RO" altLang="en-US" sz="1600" b="1" dirty="0"/>
              <a:t>– M.H.T.U.F.</a:t>
            </a:r>
            <a:endParaRPr lang="en-US" altLang="en-US" sz="1600" dirty="0"/>
          </a:p>
        </p:txBody>
      </p:sp>
      <p:pic>
        <p:nvPicPr>
          <p:cNvPr id="6" name="Picture 1">
            <a:extLst>
              <a:ext uri="{FF2B5EF4-FFF2-40B4-BE49-F238E27FC236}">
                <a16:creationId xmlns:a16="http://schemas.microsoft.com/office/drawing/2014/main" id="{7A1D23D9-05EB-0D32-9012-3F7CE7914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266" y="1314450"/>
            <a:ext cx="9050867" cy="5355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835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1462F5-FE53-BF4A-A4A1-C84EBF7292E7}"/>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pic>
        <p:nvPicPr>
          <p:cNvPr id="9" name="Picture 8">
            <a:extLst>
              <a:ext uri="{FF2B5EF4-FFF2-40B4-BE49-F238E27FC236}">
                <a16:creationId xmlns:a16="http://schemas.microsoft.com/office/drawing/2014/main" id="{D5C8DC48-265B-2167-7EB9-717CF6D62B61}"/>
              </a:ext>
            </a:extLst>
          </p:cNvPr>
          <p:cNvPicPr>
            <a:picLocks noChangeAspect="1"/>
          </p:cNvPicPr>
          <p:nvPr/>
        </p:nvPicPr>
        <p:blipFill>
          <a:blip r:embed="rId2"/>
          <a:stretch>
            <a:fillRect/>
          </a:stretch>
        </p:blipFill>
        <p:spPr>
          <a:xfrm>
            <a:off x="7967682" y="666691"/>
            <a:ext cx="4102695" cy="5471179"/>
          </a:xfrm>
          <a:prstGeom prst="rect">
            <a:avLst/>
          </a:prstGeom>
        </p:spPr>
      </p:pic>
      <p:sp>
        <p:nvSpPr>
          <p:cNvPr id="14" name="TextBox 13">
            <a:extLst>
              <a:ext uri="{FF2B5EF4-FFF2-40B4-BE49-F238E27FC236}">
                <a16:creationId xmlns:a16="http://schemas.microsoft.com/office/drawing/2014/main" id="{90BC40CF-95B6-A0DB-DE56-86E9E43DA9F4}"/>
              </a:ext>
            </a:extLst>
          </p:cNvPr>
          <p:cNvSpPr txBox="1"/>
          <p:nvPr/>
        </p:nvSpPr>
        <p:spPr>
          <a:xfrm>
            <a:off x="0" y="6137870"/>
            <a:ext cx="12191999" cy="646331"/>
          </a:xfrm>
          <a:prstGeom prst="rect">
            <a:avLst/>
          </a:prstGeom>
          <a:noFill/>
          <a:ln>
            <a:noFill/>
          </a:ln>
        </p:spPr>
        <p:txBody>
          <a:bodyPr wrap="square">
            <a:spAutoFit/>
          </a:bodyPr>
          <a:lstStyle/>
          <a:p>
            <a:pPr algn="ctr"/>
            <a:r>
              <a:rPr lang="en-US" sz="1800" noProof="1">
                <a:effectLst/>
                <a:latin typeface="Calibri" panose="020F0502020204030204" pitchFamily="34" charset="0"/>
                <a:ea typeface="Calibri" panose="020F0502020204030204" pitchFamily="34" charset="0"/>
                <a:cs typeface="Calibri" panose="020F0502020204030204" pitchFamily="34" charset="0"/>
              </a:rPr>
              <a:t>Proiect ADER 25.1.1 – TEHNOLOGIE DE RECOLTARE ROBOTIZATĂ A LEGUMELOR DIN FAMILIA SOLANACEE ÎN SERE ȘI SOLARII, UTILIZÂND INTELIGENȚA ARTIFICIALĂ</a:t>
            </a:r>
            <a:endParaRPr lang="en-US" dirty="0"/>
          </a:p>
        </p:txBody>
      </p:sp>
      <p:pic>
        <p:nvPicPr>
          <p:cNvPr id="15" name="Graphic 1">
            <a:extLst>
              <a:ext uri="{FF2B5EF4-FFF2-40B4-BE49-F238E27FC236}">
                <a16:creationId xmlns:a16="http://schemas.microsoft.com/office/drawing/2014/main" id="{B9287BCF-856D-C906-97B7-2376524ADE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988425"/>
            <a:ext cx="7921578" cy="4455642"/>
          </a:xfrm>
          <a:prstGeom prst="rect">
            <a:avLst/>
          </a:prstGeom>
        </p:spPr>
      </p:pic>
    </p:spTree>
    <p:extLst>
      <p:ext uri="{BB962C8B-B14F-4D97-AF65-F5344CB8AC3E}">
        <p14:creationId xmlns:p14="http://schemas.microsoft.com/office/powerpoint/2010/main" val="2823109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87359-6249-DB79-7FCD-FA55692598A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3902358-B212-F40B-A781-F235D73EF89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303845" y="863078"/>
            <a:ext cx="3816092" cy="1930646"/>
          </a:xfrm>
          <a:prstGeom prst="rect">
            <a:avLst/>
          </a:prstGeom>
        </p:spPr>
      </p:pic>
      <p:pic>
        <p:nvPicPr>
          <p:cNvPr id="7" name="Picture 6">
            <a:extLst>
              <a:ext uri="{FF2B5EF4-FFF2-40B4-BE49-F238E27FC236}">
                <a16:creationId xmlns:a16="http://schemas.microsoft.com/office/drawing/2014/main" id="{4CCF4E87-E0A1-A11A-C82E-250934842E94}"/>
              </a:ext>
            </a:extLst>
          </p:cNvPr>
          <p:cNvPicPr>
            <a:picLocks noChangeAspect="1"/>
          </p:cNvPicPr>
          <p:nvPr/>
        </p:nvPicPr>
        <p:blipFill>
          <a:blip r:embed="rId4"/>
          <a:stretch>
            <a:fillRect/>
          </a:stretch>
        </p:blipFill>
        <p:spPr>
          <a:xfrm>
            <a:off x="303844" y="3806537"/>
            <a:ext cx="4255522" cy="2374458"/>
          </a:xfrm>
          <a:prstGeom prst="rect">
            <a:avLst/>
          </a:prstGeom>
        </p:spPr>
      </p:pic>
      <p:sp>
        <p:nvSpPr>
          <p:cNvPr id="2" name="TextBox 1">
            <a:extLst>
              <a:ext uri="{FF2B5EF4-FFF2-40B4-BE49-F238E27FC236}">
                <a16:creationId xmlns:a16="http://schemas.microsoft.com/office/drawing/2014/main" id="{E0F7ED1E-51F0-99D8-DFB0-51F1736E6611}"/>
              </a:ext>
            </a:extLst>
          </p:cNvPr>
          <p:cNvSpPr txBox="1"/>
          <p:nvPr/>
        </p:nvSpPr>
        <p:spPr>
          <a:xfrm>
            <a:off x="303844" y="2912955"/>
            <a:ext cx="3982405" cy="584775"/>
          </a:xfrm>
          <a:prstGeom prst="rect">
            <a:avLst/>
          </a:prstGeom>
          <a:noFill/>
          <a:ln>
            <a:noFill/>
          </a:ln>
        </p:spPr>
        <p:txBody>
          <a:bodyPr wrap="square">
            <a:spAutoFit/>
          </a:bodyPr>
          <a:lstStyle/>
          <a:p>
            <a:r>
              <a:rPr lang="ro-RO" sz="1600" b="1" dirty="0">
                <a:latin typeface="Times New Roman" panose="02020603050405020304" pitchFamily="18" charset="0"/>
                <a:ea typeface="SimSun" panose="02010600030101010101" pitchFamily="2" charset="-122"/>
              </a:rPr>
              <a:t>SISTEME ECHIPARE DRONA: STROPIRE, FERTILIZARE, SEMANARE</a:t>
            </a:r>
            <a:endParaRPr lang="en-US" sz="1600" dirty="0"/>
          </a:p>
        </p:txBody>
      </p:sp>
      <p:sp>
        <p:nvSpPr>
          <p:cNvPr id="3" name="TextBox 2">
            <a:extLst>
              <a:ext uri="{FF2B5EF4-FFF2-40B4-BE49-F238E27FC236}">
                <a16:creationId xmlns:a16="http://schemas.microsoft.com/office/drawing/2014/main" id="{35176401-871B-9FF8-7740-0554E49DE199}"/>
              </a:ext>
            </a:extLst>
          </p:cNvPr>
          <p:cNvSpPr txBox="1"/>
          <p:nvPr/>
        </p:nvSpPr>
        <p:spPr>
          <a:xfrm>
            <a:off x="697546" y="6238524"/>
            <a:ext cx="377215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STAND TESTARE DRONE</a:t>
            </a:r>
            <a:endParaRPr lang="en-US" sz="1600" dirty="0"/>
          </a:p>
        </p:txBody>
      </p:sp>
      <p:pic>
        <p:nvPicPr>
          <p:cNvPr id="13" name="Picture 12">
            <a:extLst>
              <a:ext uri="{FF2B5EF4-FFF2-40B4-BE49-F238E27FC236}">
                <a16:creationId xmlns:a16="http://schemas.microsoft.com/office/drawing/2014/main" id="{4D1EB6E2-17BD-04A0-A13A-D7E4A45A38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71111" y="756781"/>
            <a:ext cx="2486890" cy="3316471"/>
          </a:xfrm>
          <a:prstGeom prst="rect">
            <a:avLst/>
          </a:prstGeom>
          <a:noFill/>
          <a:ln>
            <a:noFill/>
          </a:ln>
        </p:spPr>
      </p:pic>
      <p:pic>
        <p:nvPicPr>
          <p:cNvPr id="14" name="Picture 13">
            <a:extLst>
              <a:ext uri="{FF2B5EF4-FFF2-40B4-BE49-F238E27FC236}">
                <a16:creationId xmlns:a16="http://schemas.microsoft.com/office/drawing/2014/main" id="{B2A7CC51-EE1F-78D6-73B2-20E58EAA619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34010" y="754520"/>
            <a:ext cx="2487353" cy="3316471"/>
          </a:xfrm>
          <a:prstGeom prst="rect">
            <a:avLst/>
          </a:prstGeom>
          <a:noFill/>
          <a:ln>
            <a:noFill/>
          </a:ln>
        </p:spPr>
      </p:pic>
      <p:pic>
        <p:nvPicPr>
          <p:cNvPr id="15" name="Picture 14">
            <a:extLst>
              <a:ext uri="{FF2B5EF4-FFF2-40B4-BE49-F238E27FC236}">
                <a16:creationId xmlns:a16="http://schemas.microsoft.com/office/drawing/2014/main" id="{CE6CBF17-4255-7C5B-1DA7-ED2D4EF01B8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6200000">
            <a:off x="9997546" y="891725"/>
            <a:ext cx="1583518" cy="1187431"/>
          </a:xfrm>
          <a:prstGeom prst="rect">
            <a:avLst/>
          </a:prstGeom>
          <a:noFill/>
          <a:ln>
            <a:noFill/>
          </a:ln>
        </p:spPr>
      </p:pic>
      <p:pic>
        <p:nvPicPr>
          <p:cNvPr id="16" name="Picture 15">
            <a:extLst>
              <a:ext uri="{FF2B5EF4-FFF2-40B4-BE49-F238E27FC236}">
                <a16:creationId xmlns:a16="http://schemas.microsoft.com/office/drawing/2014/main" id="{13A46EBE-1F11-9583-F4C7-CB7DCBA626C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9982683" y="2581093"/>
            <a:ext cx="1702804" cy="1276992"/>
          </a:xfrm>
          <a:prstGeom prst="rect">
            <a:avLst/>
          </a:prstGeom>
          <a:noFill/>
          <a:ln>
            <a:noFill/>
          </a:ln>
        </p:spPr>
      </p:pic>
      <p:pic>
        <p:nvPicPr>
          <p:cNvPr id="17" name="Picture 16">
            <a:extLst>
              <a:ext uri="{FF2B5EF4-FFF2-40B4-BE49-F238E27FC236}">
                <a16:creationId xmlns:a16="http://schemas.microsoft.com/office/drawing/2014/main" id="{EFCEF769-8025-570B-9576-4CCD63F2405E}"/>
              </a:ext>
            </a:extLst>
          </p:cNvPr>
          <p:cNvPicPr>
            <a:picLocks noChangeAspect="1"/>
          </p:cNvPicPr>
          <p:nvPr/>
        </p:nvPicPr>
        <p:blipFill>
          <a:blip r:embed="rId9"/>
          <a:stretch>
            <a:fillRect/>
          </a:stretch>
        </p:blipFill>
        <p:spPr>
          <a:xfrm>
            <a:off x="5356651" y="4163914"/>
            <a:ext cx="1904365" cy="2581910"/>
          </a:xfrm>
          <a:prstGeom prst="rect">
            <a:avLst/>
          </a:prstGeom>
        </p:spPr>
      </p:pic>
      <p:pic>
        <p:nvPicPr>
          <p:cNvPr id="19" name="Picture 18">
            <a:extLst>
              <a:ext uri="{FF2B5EF4-FFF2-40B4-BE49-F238E27FC236}">
                <a16:creationId xmlns:a16="http://schemas.microsoft.com/office/drawing/2014/main" id="{ABE9C026-6C12-C6E8-368C-7DCD91F4EE0E}"/>
              </a:ext>
            </a:extLst>
          </p:cNvPr>
          <p:cNvPicPr>
            <a:picLocks noChangeAspect="1"/>
          </p:cNvPicPr>
          <p:nvPr/>
        </p:nvPicPr>
        <p:blipFill>
          <a:blip r:embed="rId10"/>
          <a:stretch>
            <a:fillRect/>
          </a:stretch>
        </p:blipFill>
        <p:spPr>
          <a:xfrm>
            <a:off x="7646276" y="4624720"/>
            <a:ext cx="4372303" cy="1255295"/>
          </a:xfrm>
          <a:prstGeom prst="rect">
            <a:avLst/>
          </a:prstGeom>
        </p:spPr>
      </p:pic>
      <p:sp>
        <p:nvSpPr>
          <p:cNvPr id="20" name="TextBox 19">
            <a:extLst>
              <a:ext uri="{FF2B5EF4-FFF2-40B4-BE49-F238E27FC236}">
                <a16:creationId xmlns:a16="http://schemas.microsoft.com/office/drawing/2014/main" id="{7C43419D-8606-8F42-E305-B5E9CAC1B1BB}"/>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spTree>
    <p:extLst>
      <p:ext uri="{BB962C8B-B14F-4D97-AF65-F5344CB8AC3E}">
        <p14:creationId xmlns:p14="http://schemas.microsoft.com/office/powerpoint/2010/main" val="99525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ine 1" descr="O imagine care conține roată, transport, Piesă auto, Model la scară redusă&#10;&#10;Conținutul generat de inteligența artificială poate fi incorect.">
            <a:extLst>
              <a:ext uri="{FF2B5EF4-FFF2-40B4-BE49-F238E27FC236}">
                <a16:creationId xmlns:a16="http://schemas.microsoft.com/office/drawing/2014/main" id="{197C5F97-C7E5-1599-4FBD-339E15E4D384}"/>
              </a:ext>
            </a:extLst>
          </p:cNvPr>
          <p:cNvPicPr>
            <a:picLocks noChangeAspect="1"/>
          </p:cNvPicPr>
          <p:nvPr/>
        </p:nvPicPr>
        <p:blipFill>
          <a:blip r:embed="rId2"/>
          <a:stretch>
            <a:fillRect/>
          </a:stretch>
        </p:blipFill>
        <p:spPr>
          <a:xfrm>
            <a:off x="174362" y="1102632"/>
            <a:ext cx="4284537" cy="2477046"/>
          </a:xfrm>
          <a:prstGeom prst="rect">
            <a:avLst/>
          </a:prstGeom>
        </p:spPr>
      </p:pic>
      <p:sp>
        <p:nvSpPr>
          <p:cNvPr id="12" name="TextBox 11">
            <a:extLst>
              <a:ext uri="{FF2B5EF4-FFF2-40B4-BE49-F238E27FC236}">
                <a16:creationId xmlns:a16="http://schemas.microsoft.com/office/drawing/2014/main" id="{1E3518CD-4736-8FA0-2477-E039B37B732A}"/>
              </a:ext>
            </a:extLst>
          </p:cNvPr>
          <p:cNvSpPr txBox="1"/>
          <p:nvPr/>
        </p:nvSpPr>
        <p:spPr>
          <a:xfrm>
            <a:off x="375211" y="603782"/>
            <a:ext cx="377215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ROBOT PRELEVARE PROBE SOL</a:t>
            </a:r>
            <a:endParaRPr lang="en-US" sz="1600" dirty="0"/>
          </a:p>
        </p:txBody>
      </p:sp>
      <p:sp>
        <p:nvSpPr>
          <p:cNvPr id="13" name="TextBox 12">
            <a:extLst>
              <a:ext uri="{FF2B5EF4-FFF2-40B4-BE49-F238E27FC236}">
                <a16:creationId xmlns:a16="http://schemas.microsoft.com/office/drawing/2014/main" id="{BE39D026-46BA-922C-BCC2-1BAE6D53B922}"/>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pic>
        <p:nvPicPr>
          <p:cNvPr id="14" name="Picture 13">
            <a:extLst>
              <a:ext uri="{FF2B5EF4-FFF2-40B4-BE49-F238E27FC236}">
                <a16:creationId xmlns:a16="http://schemas.microsoft.com/office/drawing/2014/main" id="{5767B7C9-4F7A-2039-46BD-80BE337498D9}"/>
              </a:ext>
            </a:extLst>
          </p:cNvPr>
          <p:cNvPicPr>
            <a:picLocks noChangeAspect="1"/>
          </p:cNvPicPr>
          <p:nvPr/>
        </p:nvPicPr>
        <p:blipFill>
          <a:blip r:embed="rId3">
            <a:extLst>
              <a:ext uri="{28A0092B-C50C-407E-A947-70E740481C1C}">
                <a14:useLocalDpi xmlns:a14="http://schemas.microsoft.com/office/drawing/2010/main" val="0"/>
              </a:ext>
            </a:extLst>
          </a:blip>
          <a:srcRect t="26459" r="20904" b="38716"/>
          <a:stretch>
            <a:fillRect/>
          </a:stretch>
        </p:blipFill>
        <p:spPr>
          <a:xfrm>
            <a:off x="375211" y="4280337"/>
            <a:ext cx="4083688" cy="2397313"/>
          </a:xfrm>
          <a:prstGeom prst="rect">
            <a:avLst/>
          </a:prstGeom>
        </p:spPr>
      </p:pic>
      <p:pic>
        <p:nvPicPr>
          <p:cNvPr id="16" name="Picture 15">
            <a:extLst>
              <a:ext uri="{FF2B5EF4-FFF2-40B4-BE49-F238E27FC236}">
                <a16:creationId xmlns:a16="http://schemas.microsoft.com/office/drawing/2014/main" id="{0413E7C1-2384-35FA-6AB2-36DF45E182E7}"/>
              </a:ext>
            </a:extLst>
          </p:cNvPr>
          <p:cNvPicPr>
            <a:picLocks noChangeAspect="1"/>
          </p:cNvPicPr>
          <p:nvPr/>
        </p:nvPicPr>
        <p:blipFill>
          <a:blip r:embed="rId4">
            <a:extLst>
              <a:ext uri="{28A0092B-C50C-407E-A947-70E740481C1C}">
                <a14:useLocalDpi xmlns:a14="http://schemas.microsoft.com/office/drawing/2010/main" val="0"/>
              </a:ext>
            </a:extLst>
          </a:blip>
          <a:srcRect l="13891" t="7792" r="4757" b="25231"/>
          <a:stretch>
            <a:fillRect/>
          </a:stretch>
        </p:blipFill>
        <p:spPr>
          <a:xfrm>
            <a:off x="4851877" y="603782"/>
            <a:ext cx="6869561" cy="4241728"/>
          </a:xfrm>
          <a:prstGeom prst="rect">
            <a:avLst/>
          </a:prstGeom>
        </p:spPr>
      </p:pic>
      <p:pic>
        <p:nvPicPr>
          <p:cNvPr id="18" name="Picture 17">
            <a:extLst>
              <a:ext uri="{FF2B5EF4-FFF2-40B4-BE49-F238E27FC236}">
                <a16:creationId xmlns:a16="http://schemas.microsoft.com/office/drawing/2014/main" id="{F8A51C76-97DE-804E-D8C5-916F6ACB9041}"/>
              </a:ext>
            </a:extLst>
          </p:cNvPr>
          <p:cNvPicPr>
            <a:picLocks noChangeAspect="1"/>
          </p:cNvPicPr>
          <p:nvPr/>
        </p:nvPicPr>
        <p:blipFill>
          <a:blip r:embed="rId5" cstate="print">
            <a:extLst>
              <a:ext uri="{28A0092B-C50C-407E-A947-70E740481C1C}">
                <a14:useLocalDpi xmlns:a14="http://schemas.microsoft.com/office/drawing/2010/main" val="0"/>
              </a:ext>
            </a:extLst>
          </a:blip>
          <a:srcRect t="7629" r="9744" b="18045"/>
          <a:stretch>
            <a:fillRect/>
          </a:stretch>
        </p:blipFill>
        <p:spPr>
          <a:xfrm>
            <a:off x="5177774" y="5033619"/>
            <a:ext cx="1497309" cy="1644031"/>
          </a:xfrm>
          <a:prstGeom prst="rect">
            <a:avLst/>
          </a:prstGeom>
        </p:spPr>
      </p:pic>
      <p:pic>
        <p:nvPicPr>
          <p:cNvPr id="19" name="Imagine 1">
            <a:extLst>
              <a:ext uri="{FF2B5EF4-FFF2-40B4-BE49-F238E27FC236}">
                <a16:creationId xmlns:a16="http://schemas.microsoft.com/office/drawing/2014/main" id="{8F54B1F0-6179-8171-75C1-315C3766CE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1670" y="5024125"/>
            <a:ext cx="1605358" cy="1656097"/>
          </a:xfrm>
          <a:prstGeom prst="rect">
            <a:avLst/>
          </a:prstGeom>
          <a:noFill/>
        </p:spPr>
      </p:pic>
      <p:pic>
        <p:nvPicPr>
          <p:cNvPr id="20" name="Imagine 2">
            <a:extLst>
              <a:ext uri="{FF2B5EF4-FFF2-40B4-BE49-F238E27FC236}">
                <a16:creationId xmlns:a16="http://schemas.microsoft.com/office/drawing/2014/main" id="{A08ACD20-A9DF-06D2-5380-CEC20501DCA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93615" y="5024125"/>
            <a:ext cx="1241137" cy="1659059"/>
          </a:xfrm>
          <a:prstGeom prst="rect">
            <a:avLst/>
          </a:prstGeom>
          <a:noFill/>
        </p:spPr>
      </p:pic>
      <p:pic>
        <p:nvPicPr>
          <p:cNvPr id="21" name="Imagine 5">
            <a:extLst>
              <a:ext uri="{FF2B5EF4-FFF2-40B4-BE49-F238E27FC236}">
                <a16:creationId xmlns:a16="http://schemas.microsoft.com/office/drawing/2014/main" id="{270FAA02-52EA-C02B-8E2C-6147F7BDD43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91340" y="5024125"/>
            <a:ext cx="1296316" cy="1684242"/>
          </a:xfrm>
          <a:prstGeom prst="rect">
            <a:avLst/>
          </a:prstGeom>
          <a:noFill/>
        </p:spPr>
      </p:pic>
    </p:spTree>
    <p:extLst>
      <p:ext uri="{BB962C8B-B14F-4D97-AF65-F5344CB8AC3E}">
        <p14:creationId xmlns:p14="http://schemas.microsoft.com/office/powerpoint/2010/main" val="3934419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BD597B-0200-3E02-A189-71A324F4F134}"/>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pic>
        <p:nvPicPr>
          <p:cNvPr id="5" name="Picture 4">
            <a:extLst>
              <a:ext uri="{FF2B5EF4-FFF2-40B4-BE49-F238E27FC236}">
                <a16:creationId xmlns:a16="http://schemas.microsoft.com/office/drawing/2014/main" id="{AB26B677-0862-BD2A-1A0A-38CB55514E79}"/>
              </a:ext>
            </a:extLst>
          </p:cNvPr>
          <p:cNvPicPr>
            <a:picLocks noChangeAspect="1"/>
          </p:cNvPicPr>
          <p:nvPr/>
        </p:nvPicPr>
        <p:blipFill>
          <a:blip r:embed="rId2"/>
          <a:stretch>
            <a:fillRect/>
          </a:stretch>
        </p:blipFill>
        <p:spPr>
          <a:xfrm>
            <a:off x="6096000" y="1134273"/>
            <a:ext cx="4946015" cy="5029200"/>
          </a:xfrm>
          <a:prstGeom prst="rect">
            <a:avLst/>
          </a:prstGeom>
        </p:spPr>
      </p:pic>
      <p:pic>
        <p:nvPicPr>
          <p:cNvPr id="6" name="Picture 5">
            <a:extLst>
              <a:ext uri="{FF2B5EF4-FFF2-40B4-BE49-F238E27FC236}">
                <a16:creationId xmlns:a16="http://schemas.microsoft.com/office/drawing/2014/main" id="{D8C6EA50-0911-4F2C-4B1D-765661B8C115}"/>
              </a:ext>
            </a:extLst>
          </p:cNvPr>
          <p:cNvPicPr>
            <a:picLocks noChangeAspect="1"/>
          </p:cNvPicPr>
          <p:nvPr/>
        </p:nvPicPr>
        <p:blipFill>
          <a:blip r:embed="rId3">
            <a:extLst>
              <a:ext uri="{28A0092B-C50C-407E-A947-70E740481C1C}">
                <a14:useLocalDpi xmlns:a14="http://schemas.microsoft.com/office/drawing/2010/main" val="0"/>
              </a:ext>
            </a:extLst>
          </a:blip>
          <a:srcRect l="7938" t="18108" r="66402" b="29924"/>
          <a:stretch>
            <a:fillRect/>
          </a:stretch>
        </p:blipFill>
        <p:spPr bwMode="auto">
          <a:xfrm>
            <a:off x="659565" y="1265246"/>
            <a:ext cx="4186672" cy="4767254"/>
          </a:xfrm>
          <a:prstGeom prst="rect">
            <a:avLst/>
          </a:prstGeom>
          <a:noFill/>
          <a:ln>
            <a:noFill/>
          </a:ln>
        </p:spPr>
      </p:pic>
      <p:sp>
        <p:nvSpPr>
          <p:cNvPr id="7" name="TextBox 6">
            <a:extLst>
              <a:ext uri="{FF2B5EF4-FFF2-40B4-BE49-F238E27FC236}">
                <a16:creationId xmlns:a16="http://schemas.microsoft.com/office/drawing/2014/main" id="{FAF96EAF-6DB0-4693-C2F3-E1C66AF9C9C0}"/>
              </a:ext>
            </a:extLst>
          </p:cNvPr>
          <p:cNvSpPr txBox="1"/>
          <p:nvPr/>
        </p:nvSpPr>
        <p:spPr>
          <a:xfrm>
            <a:off x="866822" y="635030"/>
            <a:ext cx="377215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SERA ROTATIVA</a:t>
            </a:r>
            <a:endParaRPr lang="en-US" sz="1600" dirty="0"/>
          </a:p>
        </p:txBody>
      </p:sp>
    </p:spTree>
    <p:extLst>
      <p:ext uri="{BB962C8B-B14F-4D97-AF65-F5344CB8AC3E}">
        <p14:creationId xmlns:p14="http://schemas.microsoft.com/office/powerpoint/2010/main" val="360019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2D7D6D-A576-547C-404E-D2AA958E0E42}"/>
              </a:ext>
            </a:extLst>
          </p:cNvPr>
          <p:cNvSpPr txBox="1"/>
          <p:nvPr/>
        </p:nvSpPr>
        <p:spPr>
          <a:xfrm>
            <a:off x="4402520" y="-49256"/>
            <a:ext cx="3386959" cy="523220"/>
          </a:xfrm>
          <a:prstGeom prst="rect">
            <a:avLst/>
          </a:prstGeom>
          <a:noFill/>
        </p:spPr>
        <p:txBody>
          <a:bodyPr wrap="square">
            <a:spAutoFit/>
          </a:bodyPr>
          <a:lstStyle/>
          <a:p>
            <a:pPr algn="ctr"/>
            <a:r>
              <a:rPr lang="ro-RO" sz="2800" b="1" dirty="0">
                <a:solidFill>
                  <a:srgbClr val="0070C0"/>
                </a:solidFill>
                <a:effectLst/>
                <a:latin typeface="Arial" panose="020B0604020202020204" pitchFamily="34" charset="0"/>
                <a:ea typeface="Times New Roman" panose="02020603050405020304" pitchFamily="18" charset="0"/>
              </a:rPr>
              <a:t>BREVETE EPO</a:t>
            </a:r>
            <a:endParaRPr lang="en-US" sz="2800" b="1" dirty="0">
              <a:solidFill>
                <a:srgbClr val="0070C0"/>
              </a:solidFill>
            </a:endParaRPr>
          </a:p>
        </p:txBody>
      </p:sp>
      <p:sp>
        <p:nvSpPr>
          <p:cNvPr id="9" name="TextBox 8">
            <a:extLst>
              <a:ext uri="{FF2B5EF4-FFF2-40B4-BE49-F238E27FC236}">
                <a16:creationId xmlns:a16="http://schemas.microsoft.com/office/drawing/2014/main" id="{AE0E6B7C-4B65-7308-0C7B-66BDCD712805}"/>
              </a:ext>
            </a:extLst>
          </p:cNvPr>
          <p:cNvSpPr txBox="1"/>
          <p:nvPr/>
        </p:nvSpPr>
        <p:spPr>
          <a:xfrm>
            <a:off x="135228" y="1557143"/>
            <a:ext cx="11594316" cy="873572"/>
          </a:xfrm>
          <a:prstGeom prst="rect">
            <a:avLst/>
          </a:prstGeom>
          <a:noFill/>
          <a:ln>
            <a:solidFill>
              <a:srgbClr val="FF0000"/>
            </a:solidFill>
          </a:ln>
          <a:effectLst>
            <a:glow rad="139700">
              <a:schemeClr val="accent6">
                <a:satMod val="175000"/>
                <a:alpha val="40000"/>
              </a:schemeClr>
            </a:glow>
          </a:effectLst>
        </p:spPr>
        <p:txBody>
          <a:bodyPr wrap="square">
            <a:spAutoFit/>
          </a:bodyPr>
          <a:lstStyle/>
          <a:p>
            <a:pPr lvl="0" algn="just">
              <a:lnSpc>
                <a:spcPct val="150000"/>
              </a:lnSpc>
            </a:pPr>
            <a:r>
              <a:rPr lang="ro-RO" sz="1800" dirty="0">
                <a:effectLst/>
                <a:latin typeface="Times New Roman" panose="02020603050405020304" pitchFamily="18" charset="0"/>
                <a:ea typeface="MS Mincho" panose="02020609040205080304" pitchFamily="49" charset="-128"/>
              </a:rPr>
              <a:t>Stroescu G., Olan M., Păun A., Zaica A. - </a:t>
            </a:r>
            <a:r>
              <a:rPr lang="ro-RO" sz="1800" i="1" dirty="0" err="1">
                <a:effectLst/>
                <a:latin typeface="Times New Roman" panose="02020603050405020304" pitchFamily="18" charset="0"/>
                <a:ea typeface="MS Mincho" panose="02020609040205080304" pitchFamily="49" charset="-128"/>
              </a:rPr>
              <a:t>Equipment</a:t>
            </a:r>
            <a:r>
              <a:rPr lang="ro-RO" sz="1800" i="1" dirty="0">
                <a:effectLst/>
                <a:latin typeface="Times New Roman" panose="02020603050405020304" pitchFamily="18" charset="0"/>
                <a:ea typeface="MS Mincho" panose="02020609040205080304" pitchFamily="49" charset="-128"/>
              </a:rPr>
              <a:t> for </a:t>
            </a:r>
            <a:r>
              <a:rPr lang="ro-RO" sz="1800" i="1" dirty="0" err="1">
                <a:effectLst/>
                <a:latin typeface="Times New Roman" panose="02020603050405020304" pitchFamily="18" charset="0"/>
                <a:ea typeface="MS Mincho" panose="02020609040205080304" pitchFamily="49" charset="-128"/>
              </a:rPr>
              <a:t>hemp</a:t>
            </a:r>
            <a:r>
              <a:rPr lang="ro-RO" sz="1800" i="1" dirty="0">
                <a:effectLst/>
                <a:latin typeface="Times New Roman" panose="02020603050405020304" pitchFamily="18" charset="0"/>
                <a:ea typeface="MS Mincho" panose="02020609040205080304" pitchFamily="49" charset="-128"/>
              </a:rPr>
              <a:t> </a:t>
            </a:r>
            <a:r>
              <a:rPr lang="ro-RO" sz="1800" i="1" dirty="0" err="1">
                <a:effectLst/>
                <a:latin typeface="Times New Roman" panose="02020603050405020304" pitchFamily="18" charset="0"/>
                <a:ea typeface="MS Mincho" panose="02020609040205080304" pitchFamily="49" charset="-128"/>
              </a:rPr>
              <a:t>fiber</a:t>
            </a:r>
            <a:r>
              <a:rPr lang="ro-RO" sz="1800" i="1" dirty="0">
                <a:effectLst/>
                <a:latin typeface="Times New Roman" panose="02020603050405020304" pitchFamily="18" charset="0"/>
                <a:ea typeface="MS Mincho" panose="02020609040205080304" pitchFamily="49" charset="-128"/>
              </a:rPr>
              <a:t> </a:t>
            </a:r>
            <a:r>
              <a:rPr lang="ro-RO" sz="1800" i="1" dirty="0" err="1">
                <a:effectLst/>
                <a:latin typeface="Times New Roman" panose="02020603050405020304" pitchFamily="18" charset="0"/>
                <a:ea typeface="MS Mincho" panose="02020609040205080304" pitchFamily="49" charset="-128"/>
              </a:rPr>
              <a:t>processing</a:t>
            </a:r>
            <a:r>
              <a:rPr lang="ro-RO" sz="1800" dirty="0">
                <a:effectLst/>
                <a:latin typeface="Times New Roman" panose="02020603050405020304" pitchFamily="18" charset="0"/>
                <a:ea typeface="MS Mincho" panose="02020609040205080304" pitchFamily="49" charset="-128"/>
              </a:rPr>
              <a:t>, A-00422 / 22.07.2021; EP 4123062 / 25.12.2024.</a:t>
            </a:r>
            <a:endParaRPr lang="en-US" sz="1800" dirty="0">
              <a:effectLst/>
              <a:latin typeface="Times New Roman" panose="02020603050405020304" pitchFamily="18" charset="0"/>
              <a:ea typeface="Calibri" panose="020F0502020204030204" pitchFamily="34" charset="0"/>
            </a:endParaRPr>
          </a:p>
        </p:txBody>
      </p:sp>
      <p:sp>
        <p:nvSpPr>
          <p:cNvPr id="11" name="TextBox 10">
            <a:extLst>
              <a:ext uri="{FF2B5EF4-FFF2-40B4-BE49-F238E27FC236}">
                <a16:creationId xmlns:a16="http://schemas.microsoft.com/office/drawing/2014/main" id="{5A294516-9471-617C-C768-A76AEFB3A22E}"/>
              </a:ext>
            </a:extLst>
          </p:cNvPr>
          <p:cNvSpPr txBox="1"/>
          <p:nvPr/>
        </p:nvSpPr>
        <p:spPr>
          <a:xfrm>
            <a:off x="1879106" y="328491"/>
            <a:ext cx="9009818" cy="400110"/>
          </a:xfrm>
          <a:prstGeom prst="rect">
            <a:avLst/>
          </a:prstGeom>
          <a:noFill/>
          <a:ln>
            <a:noFill/>
          </a:ln>
        </p:spPr>
        <p:txBody>
          <a:bodyPr wrap="square">
            <a:spAutoFit/>
          </a:bodyPr>
          <a:lstStyle/>
          <a:p>
            <a:pPr algn="ctr"/>
            <a:r>
              <a:rPr lang="ro-RO" sz="2000" b="1" dirty="0">
                <a:effectLst/>
                <a:latin typeface="Arial" panose="020B0604020202020204" pitchFamily="34" charset="0"/>
                <a:ea typeface="Times New Roman" panose="02020603050405020304" pitchFamily="18" charset="0"/>
              </a:rPr>
              <a:t>Echipament de prelucrarea tulpinilor de cânepă în verde EPC 450</a:t>
            </a:r>
            <a:endParaRPr lang="en-US" sz="2000" b="1" dirty="0"/>
          </a:p>
        </p:txBody>
      </p:sp>
      <p:pic>
        <p:nvPicPr>
          <p:cNvPr id="1026" name="Picture 113">
            <a:extLst>
              <a:ext uri="{FF2B5EF4-FFF2-40B4-BE49-F238E27FC236}">
                <a16:creationId xmlns:a16="http://schemas.microsoft.com/office/drawing/2014/main" id="{80F0F6B3-E74A-3F11-5901-9EC0CEC6B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4587" y="2500214"/>
            <a:ext cx="2608524" cy="289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
            <a:extLst>
              <a:ext uri="{FF2B5EF4-FFF2-40B4-BE49-F238E27FC236}">
                <a16:creationId xmlns:a16="http://schemas.microsoft.com/office/drawing/2014/main" id="{4E912EEE-D638-1B50-5FE6-FB14314D95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9801" y="2500214"/>
            <a:ext cx="2192124" cy="292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6">
            <a:extLst>
              <a:ext uri="{FF2B5EF4-FFF2-40B4-BE49-F238E27FC236}">
                <a16:creationId xmlns:a16="http://schemas.microsoft.com/office/drawing/2014/main" id="{935C8373-6675-D046-8CEC-ECD67CE552BF}"/>
              </a:ext>
            </a:extLst>
          </p:cNvPr>
          <p:cNvSpPr>
            <a:spLocks noChangeArrowheads="1"/>
          </p:cNvSpPr>
          <p:nvPr/>
        </p:nvSpPr>
        <p:spPr bwMode="auto">
          <a:xfrm>
            <a:off x="3254511" y="367924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9" name="Picture 5">
            <a:extLst>
              <a:ext uri="{FF2B5EF4-FFF2-40B4-BE49-F238E27FC236}">
                <a16:creationId xmlns:a16="http://schemas.microsoft.com/office/drawing/2014/main" id="{FC00DDF4-F63A-DD42-3F8A-875D7594A4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9964" y="2531599"/>
            <a:ext cx="2293789" cy="288628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1">
            <a:extLst>
              <a:ext uri="{FF2B5EF4-FFF2-40B4-BE49-F238E27FC236}">
                <a16:creationId xmlns:a16="http://schemas.microsoft.com/office/drawing/2014/main" id="{6F91F6C7-3AF1-6714-109B-0212BCDA84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4167" b="4321"/>
          <a:stretch>
            <a:fillRect/>
          </a:stretch>
        </p:blipFill>
        <p:spPr bwMode="auto">
          <a:xfrm>
            <a:off x="0" y="2564615"/>
            <a:ext cx="2505984" cy="211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ntet">
            <a:extLst>
              <a:ext uri="{FF2B5EF4-FFF2-40B4-BE49-F238E27FC236}">
                <a16:creationId xmlns:a16="http://schemas.microsoft.com/office/drawing/2014/main" id="{BB1A56EF-CF07-08C9-7E1B-14D5FC9A05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1A813165-DB9C-9D7F-C8B7-F84BDDDC9F0C}"/>
              </a:ext>
            </a:extLst>
          </p:cNvPr>
          <p:cNvSpPr txBox="1"/>
          <p:nvPr/>
        </p:nvSpPr>
        <p:spPr>
          <a:xfrm>
            <a:off x="135228" y="5482244"/>
            <a:ext cx="12056772" cy="1477328"/>
          </a:xfrm>
          <a:prstGeom prst="rect">
            <a:avLst/>
          </a:prstGeom>
          <a:noFill/>
          <a:ln>
            <a:noFill/>
          </a:ln>
        </p:spPr>
        <p:txBody>
          <a:bodyPr wrap="square">
            <a:spAutoFit/>
          </a:bodyPr>
          <a:lstStyle/>
          <a:p>
            <a:pPr indent="417830" algn="just">
              <a:buNone/>
            </a:pPr>
            <a:r>
              <a:rPr lang="ro-RO" sz="1800" dirty="0">
                <a:solidFill>
                  <a:srgbClr val="000000"/>
                </a:solidFill>
                <a:effectLst/>
                <a:latin typeface="Arial" panose="020B0604020202020204" pitchFamily="34" charset="0"/>
                <a:ea typeface="Times New Roman" panose="02020603050405020304" pitchFamily="18" charset="0"/>
              </a:rPr>
              <a:t>Modelul experimental de  Echipament de prelucrare  cânepă EPC 450  este utilizat la procesarea tulpinilor de cânepă în verde pentru </a:t>
            </a:r>
            <a:r>
              <a:rPr lang="ro-RO" sz="1800" dirty="0" err="1">
                <a:solidFill>
                  <a:srgbClr val="000000"/>
                </a:solidFill>
                <a:effectLst/>
                <a:latin typeface="Arial" panose="020B0604020202020204" pitchFamily="34" charset="0"/>
                <a:ea typeface="Times New Roman" panose="02020603050405020304" pitchFamily="18" charset="0"/>
              </a:rPr>
              <a:t>obţinera</a:t>
            </a:r>
            <a:r>
              <a:rPr lang="ro-RO" sz="1800" dirty="0">
                <a:solidFill>
                  <a:srgbClr val="000000"/>
                </a:solidFill>
                <a:effectLst/>
                <a:latin typeface="Arial" panose="020B0604020202020204" pitchFamily="34" charset="0"/>
                <a:ea typeface="Times New Roman" panose="02020603050405020304" pitchFamily="18" charset="0"/>
              </a:rPr>
              <a:t> fuiorului. Este  un echipament component dintr-o tehnologie de </a:t>
            </a:r>
            <a:r>
              <a:rPr lang="ro-RO" sz="1800" dirty="0" err="1">
                <a:solidFill>
                  <a:srgbClr val="000000"/>
                </a:solidFill>
                <a:effectLst/>
                <a:latin typeface="Arial" panose="020B0604020202020204" pitchFamily="34" charset="0"/>
                <a:ea typeface="Times New Roman" panose="02020603050405020304" pitchFamily="18" charset="0"/>
              </a:rPr>
              <a:t>obţinerea</a:t>
            </a:r>
            <a:r>
              <a:rPr lang="ro-RO" sz="1800" dirty="0">
                <a:solidFill>
                  <a:srgbClr val="000000"/>
                </a:solidFill>
                <a:effectLst/>
                <a:latin typeface="Arial" panose="020B0604020202020204" pitchFamily="34" charset="0"/>
                <a:ea typeface="Times New Roman" panose="02020603050405020304" pitchFamily="18" charset="0"/>
              </a:rPr>
              <a:t> fuiorului de cânepă în care nu se utilizează </a:t>
            </a:r>
            <a:r>
              <a:rPr lang="ro-RO" sz="1800" dirty="0" err="1">
                <a:solidFill>
                  <a:srgbClr val="000000"/>
                </a:solidFill>
                <a:effectLst/>
                <a:latin typeface="Arial" panose="020B0604020202020204" pitchFamily="34" charset="0"/>
                <a:ea typeface="Times New Roman" panose="02020603050405020304" pitchFamily="18" charset="0"/>
              </a:rPr>
              <a:t>operaţia</a:t>
            </a:r>
            <a:r>
              <a:rPr lang="ro-RO" sz="1800" dirty="0">
                <a:solidFill>
                  <a:srgbClr val="000000"/>
                </a:solidFill>
                <a:effectLst/>
                <a:latin typeface="Arial" panose="020B0604020202020204" pitchFamily="34" charset="0"/>
                <a:ea typeface="Times New Roman" panose="02020603050405020304" pitchFamily="18" charset="0"/>
              </a:rPr>
              <a:t> de topire. Fibrele </a:t>
            </a:r>
            <a:r>
              <a:rPr lang="ro-RO" sz="1800" dirty="0" err="1">
                <a:solidFill>
                  <a:srgbClr val="000000"/>
                </a:solidFill>
                <a:effectLst/>
                <a:latin typeface="Arial" panose="020B0604020202020204" pitchFamily="34" charset="0"/>
                <a:ea typeface="Times New Roman" panose="02020603050405020304" pitchFamily="18" charset="0"/>
              </a:rPr>
              <a:t>netopite</a:t>
            </a:r>
            <a:r>
              <a:rPr lang="ro-RO" sz="1800" dirty="0">
                <a:solidFill>
                  <a:srgbClr val="000000"/>
                </a:solidFill>
                <a:effectLst/>
                <a:latin typeface="Arial" panose="020B0604020202020204" pitchFamily="34" charset="0"/>
                <a:ea typeface="Times New Roman" panose="02020603050405020304" pitchFamily="18" charset="0"/>
              </a:rPr>
              <a:t>, </a:t>
            </a:r>
            <a:r>
              <a:rPr lang="ro-RO" sz="1800" dirty="0" err="1">
                <a:solidFill>
                  <a:srgbClr val="000000"/>
                </a:solidFill>
                <a:effectLst/>
                <a:latin typeface="Arial" panose="020B0604020202020204" pitchFamily="34" charset="0"/>
                <a:ea typeface="Times New Roman" panose="02020603050405020304" pitchFamily="18" charset="0"/>
              </a:rPr>
              <a:t>obţinute</a:t>
            </a:r>
            <a:r>
              <a:rPr lang="ro-RO" sz="1800" dirty="0">
                <a:solidFill>
                  <a:srgbClr val="000000"/>
                </a:solidFill>
                <a:effectLst/>
                <a:latin typeface="Arial" panose="020B0604020202020204" pitchFamily="34" charset="0"/>
                <a:ea typeface="Times New Roman" panose="02020603050405020304" pitchFamily="18" charset="0"/>
              </a:rPr>
              <a:t> prin </a:t>
            </a:r>
            <a:r>
              <a:rPr lang="ro-RO" sz="1800" dirty="0" err="1">
                <a:solidFill>
                  <a:srgbClr val="000000"/>
                </a:solidFill>
                <a:effectLst/>
                <a:latin typeface="Arial" panose="020B0604020202020204" pitchFamily="34" charset="0"/>
                <a:ea typeface="Times New Roman" panose="02020603050405020304" pitchFamily="18" charset="0"/>
              </a:rPr>
              <a:t>aşa</a:t>
            </a:r>
            <a:r>
              <a:rPr lang="ro-RO" sz="1800" dirty="0">
                <a:solidFill>
                  <a:srgbClr val="000000"/>
                </a:solidFill>
                <a:effectLst/>
                <a:latin typeface="Arial" panose="020B0604020202020204" pitchFamily="34" charset="0"/>
                <a:ea typeface="Times New Roman" panose="02020603050405020304" pitchFamily="18" charset="0"/>
              </a:rPr>
              <a:t>-numita prelucrare „la verde“ a cânepii, parcurg o singură etapă, urmărindu-se doar eliminarea masei principale lemnoase a plantelor prin prelucrare mecanică.</a:t>
            </a:r>
            <a:endParaRPr lang="en-US"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A98849B0-CED0-0282-AAE4-18C364CC57E1}"/>
              </a:ext>
            </a:extLst>
          </p:cNvPr>
          <p:cNvSpPr txBox="1"/>
          <p:nvPr/>
        </p:nvSpPr>
        <p:spPr>
          <a:xfrm>
            <a:off x="135228" y="786717"/>
            <a:ext cx="11594316" cy="646331"/>
          </a:xfrm>
          <a:prstGeom prst="rect">
            <a:avLst/>
          </a:prstGeom>
          <a:noFill/>
          <a:ln>
            <a:solidFill>
              <a:srgbClr val="FF0000"/>
            </a:solidFill>
          </a:ln>
          <a:effectLst>
            <a:glow rad="228600">
              <a:schemeClr val="accent6">
                <a:satMod val="175000"/>
                <a:alpha val="40000"/>
              </a:schemeClr>
            </a:glow>
          </a:effectLst>
        </p:spPr>
        <p:txBody>
          <a:bodyPr wrap="square">
            <a:spAutoFit/>
          </a:bodyPr>
          <a:lstStyle/>
          <a:p>
            <a:r>
              <a:rPr lang="ro-RO" sz="1800" b="1" dirty="0">
                <a:effectLst/>
                <a:latin typeface="Arial" panose="020B0604020202020204" pitchFamily="34" charset="0"/>
                <a:ea typeface="Times New Roman" panose="02020603050405020304" pitchFamily="18" charset="0"/>
              </a:rPr>
              <a:t>Proiect: PN 10 01 03 -</a:t>
            </a:r>
            <a:r>
              <a:rPr lang="ro-RO" sz="1800" dirty="0">
                <a:effectLst/>
                <a:latin typeface="Arial" panose="020B0604020202020204" pitchFamily="34" charset="0"/>
                <a:ea typeface="Times New Roman" panose="02020603050405020304" pitchFamily="18" charset="0"/>
              </a:rPr>
              <a:t>FUNDAMENTAREA TEHNOLOGIEI DE RECOLTARE ŞI  PRELUCRARE PRIMARĂ A TULPINILOR DE CÂNEPĂ ÎN VERDE</a:t>
            </a:r>
            <a:endParaRPr lang="en-US" dirty="0"/>
          </a:p>
        </p:txBody>
      </p:sp>
    </p:spTree>
    <p:extLst>
      <p:ext uri="{BB962C8B-B14F-4D97-AF65-F5344CB8AC3E}">
        <p14:creationId xmlns:p14="http://schemas.microsoft.com/office/powerpoint/2010/main" val="11508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95F4DF-9F9E-AD35-9EE0-DC392695F8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5437"/>
          <a:stretch>
            <a:fillRect/>
          </a:stretch>
        </p:blipFill>
        <p:spPr bwMode="auto">
          <a:xfrm>
            <a:off x="226031" y="195209"/>
            <a:ext cx="2506894" cy="3077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6DEF3B65-7143-9DDD-8B1B-64A798506A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3693" y="73981"/>
            <a:ext cx="4746747" cy="2959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9955BB25-770A-3182-A29B-14B15C994F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6665" t="7701" r="5307" b="5931"/>
          <a:stretch>
            <a:fillRect/>
          </a:stretch>
        </p:blipFill>
        <p:spPr bwMode="auto">
          <a:xfrm>
            <a:off x="8285050" y="313363"/>
            <a:ext cx="3438898" cy="2732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3BA78D0C-BA23-8A32-F234-DE42832471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934" y="3429000"/>
            <a:ext cx="5678724" cy="3254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0" descr="wps4">
            <a:extLst>
              <a:ext uri="{FF2B5EF4-FFF2-40B4-BE49-F238E27FC236}">
                <a16:creationId xmlns:a16="http://schemas.microsoft.com/office/drawing/2014/main" id="{3B458243-42F7-B2D1-4CD0-4D875480D0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22210" y="3585298"/>
            <a:ext cx="3438898" cy="31987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extBox 1">
            <a:extLst>
              <a:ext uri="{FF2B5EF4-FFF2-40B4-BE49-F238E27FC236}">
                <a16:creationId xmlns:a16="http://schemas.microsoft.com/office/drawing/2014/main" id="{2CFF1CCB-3E53-8351-6FB4-ED5256BE4DA9}"/>
              </a:ext>
            </a:extLst>
          </p:cNvPr>
          <p:cNvSpPr txBox="1"/>
          <p:nvPr/>
        </p:nvSpPr>
        <p:spPr>
          <a:xfrm>
            <a:off x="3622908" y="3033320"/>
            <a:ext cx="377215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PLATFORMA MULTIFUNCTIONALA</a:t>
            </a:r>
            <a:endParaRPr lang="en-US" sz="1600" dirty="0"/>
          </a:p>
        </p:txBody>
      </p:sp>
      <p:sp>
        <p:nvSpPr>
          <p:cNvPr id="3" name="TextBox 2">
            <a:extLst>
              <a:ext uri="{FF2B5EF4-FFF2-40B4-BE49-F238E27FC236}">
                <a16:creationId xmlns:a16="http://schemas.microsoft.com/office/drawing/2014/main" id="{564649EE-94F0-FA20-EEAB-B4E2B54A8AEB}"/>
              </a:ext>
            </a:extLst>
          </p:cNvPr>
          <p:cNvSpPr txBox="1"/>
          <p:nvPr/>
        </p:nvSpPr>
        <p:spPr>
          <a:xfrm>
            <a:off x="7759848" y="2977239"/>
            <a:ext cx="4746747" cy="338554"/>
          </a:xfrm>
          <a:prstGeom prst="rect">
            <a:avLst/>
          </a:prstGeom>
          <a:noFill/>
          <a:ln>
            <a:noFill/>
          </a:ln>
        </p:spPr>
        <p:txBody>
          <a:bodyPr wrap="square">
            <a:spAutoFit/>
          </a:bodyPr>
          <a:lstStyle/>
          <a:p>
            <a:r>
              <a:rPr lang="ro-RO" sz="1600" b="1" dirty="0"/>
              <a:t>ECHIPAMENT DE TAIERE A RADACINILOR</a:t>
            </a:r>
            <a:endParaRPr lang="en-US" sz="1600" b="1" dirty="0"/>
          </a:p>
        </p:txBody>
      </p:sp>
      <p:sp>
        <p:nvSpPr>
          <p:cNvPr id="9" name="TextBox 8">
            <a:extLst>
              <a:ext uri="{FF2B5EF4-FFF2-40B4-BE49-F238E27FC236}">
                <a16:creationId xmlns:a16="http://schemas.microsoft.com/office/drawing/2014/main" id="{25A60424-A888-8A88-C654-7C9EC8F7E1D5}"/>
              </a:ext>
            </a:extLst>
          </p:cNvPr>
          <p:cNvSpPr txBox="1"/>
          <p:nvPr/>
        </p:nvSpPr>
        <p:spPr>
          <a:xfrm>
            <a:off x="139664" y="3185720"/>
            <a:ext cx="377215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ECHIPAMENT RARIRE FLORI</a:t>
            </a:r>
            <a:endParaRPr lang="en-US" sz="1600" dirty="0"/>
          </a:p>
        </p:txBody>
      </p:sp>
      <p:sp>
        <p:nvSpPr>
          <p:cNvPr id="10" name="TextBox 9">
            <a:extLst>
              <a:ext uri="{FF2B5EF4-FFF2-40B4-BE49-F238E27FC236}">
                <a16:creationId xmlns:a16="http://schemas.microsoft.com/office/drawing/2014/main" id="{16A7D430-E5D2-8791-9DAD-51C8870B3105}"/>
              </a:ext>
            </a:extLst>
          </p:cNvPr>
          <p:cNvSpPr txBox="1"/>
          <p:nvPr/>
        </p:nvSpPr>
        <p:spPr>
          <a:xfrm>
            <a:off x="1682726" y="6553200"/>
            <a:ext cx="377215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SISTEM ALUNGARE DAUNATORI</a:t>
            </a:r>
            <a:endParaRPr lang="en-US" sz="1600" dirty="0"/>
          </a:p>
        </p:txBody>
      </p:sp>
      <p:sp>
        <p:nvSpPr>
          <p:cNvPr id="11" name="TextBox 10">
            <a:extLst>
              <a:ext uri="{FF2B5EF4-FFF2-40B4-BE49-F238E27FC236}">
                <a16:creationId xmlns:a16="http://schemas.microsoft.com/office/drawing/2014/main" id="{2B5A5EF1-2DB1-B41B-DA95-6831EEE1CB18}"/>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spTree>
    <p:extLst>
      <p:ext uri="{BB962C8B-B14F-4D97-AF65-F5344CB8AC3E}">
        <p14:creationId xmlns:p14="http://schemas.microsoft.com/office/powerpoint/2010/main" val="173760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534C2E-EE47-C56C-603D-8D49457463C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204"/>
            <a:ext cx="3245118" cy="2959947"/>
          </a:xfrm>
          <a:prstGeom prst="rect">
            <a:avLst/>
          </a:prstGeom>
          <a:noFill/>
          <a:ln>
            <a:noFill/>
          </a:ln>
        </p:spPr>
      </p:pic>
      <p:pic>
        <p:nvPicPr>
          <p:cNvPr id="6" name="Picture 5">
            <a:extLst>
              <a:ext uri="{FF2B5EF4-FFF2-40B4-BE49-F238E27FC236}">
                <a16:creationId xmlns:a16="http://schemas.microsoft.com/office/drawing/2014/main" id="{17DB6D31-82E7-EB6E-4CD1-8A81C8954D6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bwMode="auto">
          <a:xfrm>
            <a:off x="3475107" y="81204"/>
            <a:ext cx="3406418" cy="2959946"/>
          </a:xfrm>
          <a:prstGeom prst="rect">
            <a:avLst/>
          </a:prstGeom>
          <a:noFill/>
          <a:ln>
            <a:noFill/>
          </a:ln>
        </p:spPr>
      </p:pic>
      <p:pic>
        <p:nvPicPr>
          <p:cNvPr id="7" name="Picture 6">
            <a:extLst>
              <a:ext uri="{FF2B5EF4-FFF2-40B4-BE49-F238E27FC236}">
                <a16:creationId xmlns:a16="http://schemas.microsoft.com/office/drawing/2014/main" id="{71D5A971-C60E-943C-2281-B28EC51890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007" t="25356" r="6023" b="15888"/>
          <a:stretch/>
        </p:blipFill>
        <p:spPr bwMode="auto">
          <a:xfrm>
            <a:off x="111634" y="3940139"/>
            <a:ext cx="3569973" cy="1950805"/>
          </a:xfrm>
          <a:prstGeom prst="rect">
            <a:avLst/>
          </a:prstGeom>
          <a:noFill/>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id="{12121FD7-EB5E-8E99-E93F-6E57332EC9AA}"/>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3788143" y="3665305"/>
            <a:ext cx="2780346" cy="2334802"/>
          </a:xfrm>
          <a:prstGeom prst="rect">
            <a:avLst/>
          </a:prstGeom>
          <a:noFill/>
          <a:ln>
            <a:noFill/>
          </a:ln>
        </p:spPr>
      </p:pic>
      <p:pic>
        <p:nvPicPr>
          <p:cNvPr id="9" name="Picture 8">
            <a:extLst>
              <a:ext uri="{FF2B5EF4-FFF2-40B4-BE49-F238E27FC236}">
                <a16:creationId xmlns:a16="http://schemas.microsoft.com/office/drawing/2014/main" id="{B6C0115B-FC45-D91F-022B-735419ABD110}"/>
              </a:ext>
            </a:extLst>
          </p:cNvPr>
          <p:cNvPicPr>
            <a:picLocks noChangeAspect="1"/>
          </p:cNvPicPr>
          <p:nvPr/>
        </p:nvPicPr>
        <p:blipFill>
          <a:blip r:embed="rId6"/>
          <a:stretch>
            <a:fillRect/>
          </a:stretch>
        </p:blipFill>
        <p:spPr>
          <a:xfrm>
            <a:off x="6936943" y="800507"/>
            <a:ext cx="5255057" cy="2084639"/>
          </a:xfrm>
          <a:prstGeom prst="rect">
            <a:avLst/>
          </a:prstGeom>
        </p:spPr>
      </p:pic>
      <p:pic>
        <p:nvPicPr>
          <p:cNvPr id="1026" name="Picture 2">
            <a:extLst>
              <a:ext uri="{FF2B5EF4-FFF2-40B4-BE49-F238E27FC236}">
                <a16:creationId xmlns:a16="http://schemas.microsoft.com/office/drawing/2014/main" id="{B32FB9EF-FA71-D37A-6314-78F703349C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51166"/>
          <a:stretch>
            <a:fillRect/>
          </a:stretch>
        </p:blipFill>
        <p:spPr bwMode="auto">
          <a:xfrm>
            <a:off x="7543800" y="3572234"/>
            <a:ext cx="3842489" cy="2605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C2EB033-1EB6-0BB4-AD57-8BA9DC6EE611}"/>
              </a:ext>
            </a:extLst>
          </p:cNvPr>
          <p:cNvSpPr txBox="1"/>
          <p:nvPr/>
        </p:nvSpPr>
        <p:spPr>
          <a:xfrm>
            <a:off x="7155570" y="6228415"/>
            <a:ext cx="4817801" cy="338554"/>
          </a:xfrm>
          <a:prstGeom prst="rect">
            <a:avLst/>
          </a:prstGeom>
          <a:noFill/>
          <a:ln>
            <a:noFill/>
          </a:ln>
        </p:spPr>
        <p:txBody>
          <a:bodyPr wrap="square">
            <a:spAutoFit/>
          </a:bodyPr>
          <a:lstStyle/>
          <a:p>
            <a:r>
              <a:rPr lang="en-US" sz="1600" b="1" dirty="0">
                <a:effectLst/>
                <a:latin typeface="Times New Roman" panose="02020603050405020304" pitchFamily="18" charset="0"/>
                <a:ea typeface="SimSun" panose="02010600030101010101" pitchFamily="2" charset="-122"/>
              </a:rPr>
              <a:t>MAȘINĂ DE RECOLTAT PLANTE MEDICINALE</a:t>
            </a:r>
            <a:endParaRPr lang="en-US" sz="1600" dirty="0"/>
          </a:p>
        </p:txBody>
      </p:sp>
      <p:sp>
        <p:nvSpPr>
          <p:cNvPr id="4" name="TextBox 3">
            <a:extLst>
              <a:ext uri="{FF2B5EF4-FFF2-40B4-BE49-F238E27FC236}">
                <a16:creationId xmlns:a16="http://schemas.microsoft.com/office/drawing/2014/main" id="{2534410A-FF31-72BB-29E0-D05367FF300B}"/>
              </a:ext>
            </a:extLst>
          </p:cNvPr>
          <p:cNvSpPr txBox="1"/>
          <p:nvPr/>
        </p:nvSpPr>
        <p:spPr>
          <a:xfrm>
            <a:off x="7111514" y="2965254"/>
            <a:ext cx="4351399"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ECHIPAMENT PRODUCERE BIOCHAR</a:t>
            </a:r>
            <a:endParaRPr lang="en-US" sz="1600" dirty="0"/>
          </a:p>
        </p:txBody>
      </p:sp>
      <p:sp>
        <p:nvSpPr>
          <p:cNvPr id="11" name="TextBox 10">
            <a:extLst>
              <a:ext uri="{FF2B5EF4-FFF2-40B4-BE49-F238E27FC236}">
                <a16:creationId xmlns:a16="http://schemas.microsoft.com/office/drawing/2014/main" id="{1329D65A-6A2B-10F2-2A25-09504B79A7BB}"/>
              </a:ext>
            </a:extLst>
          </p:cNvPr>
          <p:cNvSpPr txBox="1"/>
          <p:nvPr/>
        </p:nvSpPr>
        <p:spPr>
          <a:xfrm>
            <a:off x="1622559" y="3059413"/>
            <a:ext cx="3469703"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SEMANATOARE DE PRECIZIE</a:t>
            </a:r>
            <a:endParaRPr lang="en-US" sz="1600" dirty="0"/>
          </a:p>
        </p:txBody>
      </p:sp>
      <p:sp>
        <p:nvSpPr>
          <p:cNvPr id="12" name="TextBox 11">
            <a:extLst>
              <a:ext uri="{FF2B5EF4-FFF2-40B4-BE49-F238E27FC236}">
                <a16:creationId xmlns:a16="http://schemas.microsoft.com/office/drawing/2014/main" id="{3E3D3C21-46BF-3AF7-1FC0-27389C2D4825}"/>
              </a:ext>
            </a:extLst>
          </p:cNvPr>
          <p:cNvSpPr txBox="1"/>
          <p:nvPr/>
        </p:nvSpPr>
        <p:spPr>
          <a:xfrm>
            <a:off x="2025985" y="6114261"/>
            <a:ext cx="6109138" cy="338554"/>
          </a:xfrm>
          <a:prstGeom prst="rect">
            <a:avLst/>
          </a:prstGeom>
          <a:noFill/>
          <a:ln>
            <a:noFill/>
          </a:ln>
        </p:spPr>
        <p:txBody>
          <a:bodyPr wrap="square">
            <a:spAutoFit/>
          </a:bodyPr>
          <a:lstStyle/>
          <a:p>
            <a:r>
              <a:rPr lang="ro-RO" sz="1600" b="1" dirty="0">
                <a:effectLst/>
                <a:latin typeface="Times New Roman" panose="02020603050405020304" pitchFamily="18" charset="0"/>
                <a:ea typeface="SimSun" panose="02010600030101010101" pitchFamily="2" charset="-122"/>
              </a:rPr>
              <a:t>ECHIPAMENT DE COSIT</a:t>
            </a:r>
            <a:endParaRPr lang="en-US" sz="1600" dirty="0"/>
          </a:p>
        </p:txBody>
      </p:sp>
      <p:sp>
        <p:nvSpPr>
          <p:cNvPr id="2" name="TextBox 1">
            <a:extLst>
              <a:ext uri="{FF2B5EF4-FFF2-40B4-BE49-F238E27FC236}">
                <a16:creationId xmlns:a16="http://schemas.microsoft.com/office/drawing/2014/main" id="{8A98F9BB-25DF-4204-A360-CF42D863136C}"/>
              </a:ext>
            </a:extLst>
          </p:cNvPr>
          <p:cNvSpPr txBox="1"/>
          <p:nvPr/>
        </p:nvSpPr>
        <p:spPr>
          <a:xfrm>
            <a:off x="2501758" y="0"/>
            <a:ext cx="8481316" cy="523220"/>
          </a:xfrm>
          <a:prstGeom prst="rect">
            <a:avLst/>
          </a:prstGeom>
          <a:noFill/>
          <a:ln>
            <a:solidFill>
              <a:schemeClr val="bg2"/>
            </a:solidFill>
          </a:ln>
        </p:spPr>
        <p:txBody>
          <a:bodyPr wrap="square">
            <a:spAutoFit/>
          </a:bodyPr>
          <a:lstStyle/>
          <a:p>
            <a:r>
              <a:rPr lang="en-US" sz="2800" b="1" dirty="0">
                <a:solidFill>
                  <a:srgbClr val="0070C0"/>
                </a:solidFill>
                <a:latin typeface="Arial" panose="020B0604020202020204" pitchFamily="34" charset="0"/>
                <a:cs typeface="Arial" panose="020B0604020202020204" pitchFamily="34" charset="0"/>
              </a:rPr>
              <a:t>INOVAȚII PENTRU AGRICULTURA VIITORULUI</a:t>
            </a:r>
          </a:p>
        </p:txBody>
      </p:sp>
    </p:spTree>
    <p:extLst>
      <p:ext uri="{BB962C8B-B14F-4D97-AF65-F5344CB8AC3E}">
        <p14:creationId xmlns:p14="http://schemas.microsoft.com/office/powerpoint/2010/main" val="108533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A32215-2197-314E-3267-2AA3145B167E}"/>
              </a:ext>
            </a:extLst>
          </p:cNvPr>
          <p:cNvSpPr>
            <a:spLocks noGrp="1"/>
          </p:cNvSpPr>
          <p:nvPr>
            <p:ph type="title"/>
          </p:nvPr>
        </p:nvSpPr>
        <p:spPr>
          <a:xfrm>
            <a:off x="557784" y="924005"/>
            <a:ext cx="10515600" cy="1325563"/>
          </a:xfrm>
        </p:spPr>
        <p:txBody>
          <a:bodyPr>
            <a:normAutofit fontScale="90000"/>
          </a:bodyPr>
          <a:lstStyle/>
          <a:p>
            <a:br>
              <a:rPr lang="ro-RO" dirty="0">
                <a:solidFill>
                  <a:srgbClr val="0000CC"/>
                </a:solidFill>
                <a:latin typeface="Arial" panose="020B0604020202020204" pitchFamily="34" charset="0"/>
                <a:cs typeface="Arial" panose="020B0604020202020204" pitchFamily="34" charset="0"/>
              </a:rPr>
            </a:br>
            <a:br>
              <a:rPr lang="ro-RO" dirty="0">
                <a:solidFill>
                  <a:srgbClr val="0000CC"/>
                </a:solidFill>
                <a:latin typeface="Arial" panose="020B0604020202020204" pitchFamily="34" charset="0"/>
                <a:cs typeface="Arial" panose="020B0604020202020204" pitchFamily="34" charset="0"/>
              </a:rPr>
            </a:br>
            <a:r>
              <a:rPr lang="en-US" dirty="0">
                <a:solidFill>
                  <a:srgbClr val="0000CC"/>
                </a:solidFill>
                <a:latin typeface="Arial" panose="020B0604020202020204" pitchFamily="34" charset="0"/>
                <a:cs typeface="Arial" panose="020B0604020202020204" pitchFamily="34" charset="0"/>
              </a:rPr>
              <a:t>V</a:t>
            </a:r>
            <a:r>
              <a:rPr lang="ro-RO" dirty="0">
                <a:solidFill>
                  <a:srgbClr val="0000CC"/>
                </a:solidFill>
                <a:latin typeface="Arial" panose="020B0604020202020204" pitchFamily="34" charset="0"/>
                <a:cs typeface="Arial" panose="020B0604020202020204" pitchFamily="34" charset="0"/>
              </a:rPr>
              <a:t>ă</a:t>
            </a:r>
            <a:r>
              <a:rPr lang="en-US" dirty="0">
                <a:solidFill>
                  <a:srgbClr val="0000CC"/>
                </a:solidFill>
                <a:latin typeface="Arial" panose="020B0604020202020204" pitchFamily="34" charset="0"/>
                <a:cs typeface="Arial" panose="020B0604020202020204" pitchFamily="34" charset="0"/>
              </a:rPr>
              <a:t> mul</a:t>
            </a:r>
            <a:r>
              <a:rPr lang="ro-RO" dirty="0">
                <a:solidFill>
                  <a:srgbClr val="0000CC"/>
                </a:solidFill>
                <a:latin typeface="Arial" panose="020B0604020202020204" pitchFamily="34" charset="0"/>
                <a:cs typeface="Arial" panose="020B0604020202020204" pitchFamily="34" charset="0"/>
              </a:rPr>
              <a:t>ț</a:t>
            </a:r>
            <a:r>
              <a:rPr lang="en-US" dirty="0" err="1">
                <a:solidFill>
                  <a:srgbClr val="0000CC"/>
                </a:solidFill>
                <a:latin typeface="Arial" panose="020B0604020202020204" pitchFamily="34" charset="0"/>
                <a:cs typeface="Arial" panose="020B0604020202020204" pitchFamily="34" charset="0"/>
              </a:rPr>
              <a:t>umim</a:t>
            </a:r>
            <a:r>
              <a:rPr lang="en-US" dirty="0">
                <a:solidFill>
                  <a:srgbClr val="0000CC"/>
                </a:solidFill>
                <a:latin typeface="Arial" panose="020B0604020202020204" pitchFamily="34" charset="0"/>
                <a:cs typeface="Arial" panose="020B0604020202020204" pitchFamily="34" charset="0"/>
              </a:rPr>
              <a:t>!</a:t>
            </a:r>
            <a:r>
              <a:rPr lang="ro-RO" dirty="0">
                <a:solidFill>
                  <a:srgbClr val="0000CC"/>
                </a:solidFill>
                <a:latin typeface="Arial" panose="020B0604020202020204" pitchFamily="34" charset="0"/>
                <a:cs typeface="Arial" panose="020B0604020202020204" pitchFamily="34" charset="0"/>
              </a:rPr>
              <a:t>   </a:t>
            </a:r>
            <a:endParaRPr lang="en-US" dirty="0">
              <a:solidFill>
                <a:srgbClr val="0000CC"/>
              </a:solidFill>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949A649D-9651-0416-C700-238FC287F37F}"/>
              </a:ext>
            </a:extLst>
          </p:cNvPr>
          <p:cNvSpPr txBox="1">
            <a:spLocks/>
          </p:cNvSpPr>
          <p:nvPr/>
        </p:nvSpPr>
        <p:spPr>
          <a:xfrm>
            <a:off x="331732" y="2444493"/>
            <a:ext cx="10515600" cy="1325563"/>
          </a:xfrm>
          <a:prstGeom prst="rect">
            <a:avLst/>
          </a:prstGeom>
        </p:spPr>
        <p:txBody>
          <a:bodyPr vert="horz" lIns="0" rIns="0" bIns="0" anchor="b">
            <a:normAutofit fontScale="67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br>
              <a:rPr lang="ro-RO" dirty="0">
                <a:solidFill>
                  <a:srgbClr val="0000CC"/>
                </a:solidFill>
                <a:latin typeface="Arial" panose="020B0604020202020204" pitchFamily="34" charset="0"/>
                <a:cs typeface="Arial" panose="020B0604020202020204" pitchFamily="34" charset="0"/>
              </a:rPr>
            </a:br>
            <a:br>
              <a:rPr lang="ro-RO" dirty="0">
                <a:solidFill>
                  <a:srgbClr val="0000CC"/>
                </a:solidFill>
                <a:latin typeface="Arial" panose="020B0604020202020204" pitchFamily="34" charset="0"/>
                <a:cs typeface="Arial" panose="020B0604020202020204" pitchFamily="34" charset="0"/>
              </a:rPr>
            </a:br>
            <a:r>
              <a:rPr lang="ro-RO" dirty="0">
                <a:solidFill>
                  <a:srgbClr val="0000CC"/>
                </a:solidFill>
                <a:latin typeface="Arial" panose="020B0604020202020204" pitchFamily="34" charset="0"/>
                <a:cs typeface="Arial" panose="020B0604020202020204" pitchFamily="34" charset="0"/>
                <a:hlinkClick r:id="rId2"/>
              </a:rPr>
              <a:t>www.inma.ro</a:t>
            </a:r>
            <a:endParaRPr lang="ro-RO" dirty="0">
              <a:solidFill>
                <a:srgbClr val="0000CC"/>
              </a:solidFill>
              <a:latin typeface="Arial" panose="020B0604020202020204" pitchFamily="34" charset="0"/>
              <a:cs typeface="Arial" panose="020B0604020202020204" pitchFamily="34" charset="0"/>
            </a:endParaRPr>
          </a:p>
          <a:p>
            <a:endParaRPr lang="en-US" dirty="0">
              <a:solidFill>
                <a:srgbClr val="0000CC"/>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2ABEEF0F-1E9F-A4AA-904C-0D21AABB9798}"/>
              </a:ext>
            </a:extLst>
          </p:cNvPr>
          <p:cNvSpPr txBox="1"/>
          <p:nvPr/>
        </p:nvSpPr>
        <p:spPr>
          <a:xfrm>
            <a:off x="111015" y="5056832"/>
            <a:ext cx="11528535" cy="1754326"/>
          </a:xfrm>
          <a:prstGeom prst="rect">
            <a:avLst/>
          </a:prstGeom>
          <a:noFill/>
          <a:ln>
            <a:solidFill>
              <a:schemeClr val="bg2"/>
            </a:solidFill>
          </a:ln>
        </p:spPr>
        <p:txBody>
          <a:bodyPr wrap="square">
            <a:spAutoFit/>
          </a:bodyPr>
          <a:lstStyle/>
          <a:p>
            <a:pPr algn="l">
              <a:buNone/>
            </a:pPr>
            <a:r>
              <a:rPr lang="en-US" b="0" i="0" dirty="0">
                <a:solidFill>
                  <a:srgbClr val="000000"/>
                </a:solidFill>
                <a:effectLst/>
                <a:latin typeface="Helvetica Neue"/>
              </a:rPr>
              <a:t>Matache Mihai Gabriel - scientific director</a:t>
            </a:r>
          </a:p>
          <a:p>
            <a:pPr algn="l">
              <a:buNone/>
            </a:pPr>
            <a:r>
              <a:rPr lang="en-US" sz="1800" b="0" i="0" dirty="0">
                <a:solidFill>
                  <a:srgbClr val="000000"/>
                </a:solidFill>
                <a:effectLst/>
                <a:latin typeface="Arial" panose="020B0604020202020204" pitchFamily="34" charset="0"/>
              </a:rPr>
              <a:t>National Research-Development Institute for Machines and Installations Designed to Agriculture and Food Industry </a:t>
            </a:r>
            <a:endParaRPr lang="en-US" b="0" i="0" dirty="0">
              <a:solidFill>
                <a:srgbClr val="000000"/>
              </a:solidFill>
              <a:effectLst/>
              <a:latin typeface="Helvetica Neue"/>
            </a:endParaRPr>
          </a:p>
          <a:p>
            <a:pPr algn="l">
              <a:buNone/>
            </a:pPr>
            <a:r>
              <a:rPr lang="en-US" sz="1800" b="0" i="0" dirty="0">
                <a:solidFill>
                  <a:srgbClr val="000000"/>
                </a:solidFill>
                <a:effectLst/>
                <a:latin typeface="Arial" panose="020B0604020202020204" pitchFamily="34" charset="0"/>
              </a:rPr>
              <a:t>Ion Ionescu de la Brad, no. 6, District 1, Bucharest</a:t>
            </a:r>
            <a:endParaRPr lang="en-US" b="0" i="0" dirty="0">
              <a:solidFill>
                <a:srgbClr val="000000"/>
              </a:solidFill>
              <a:effectLst/>
              <a:latin typeface="Helvetica Neue"/>
            </a:endParaRPr>
          </a:p>
          <a:p>
            <a:pPr algn="l">
              <a:buNone/>
            </a:pPr>
            <a:r>
              <a:rPr lang="en-US" sz="1800" b="0" i="0" dirty="0" err="1">
                <a:solidFill>
                  <a:srgbClr val="000000"/>
                </a:solidFill>
                <a:effectLst/>
                <a:latin typeface="Arial" panose="020B0604020202020204" pitchFamily="34" charset="0"/>
              </a:rPr>
              <a:t>tel</a:t>
            </a:r>
            <a:r>
              <a:rPr lang="en-US" sz="1800" b="0" i="0" dirty="0">
                <a:solidFill>
                  <a:srgbClr val="000000"/>
                </a:solidFill>
                <a:effectLst/>
                <a:latin typeface="Arial" panose="020B0604020202020204" pitchFamily="34" charset="0"/>
              </a:rPr>
              <a:t>: 0727 95 76 93</a:t>
            </a:r>
            <a:endParaRPr lang="en-US" b="0" i="0" dirty="0">
              <a:solidFill>
                <a:srgbClr val="000000"/>
              </a:solidFill>
              <a:effectLst/>
              <a:latin typeface="Helvetica Neue"/>
            </a:endParaRPr>
          </a:p>
          <a:p>
            <a:pPr algn="l">
              <a:buNone/>
            </a:pPr>
            <a:r>
              <a:rPr lang="en-US" sz="1800" b="0" i="0" dirty="0">
                <a:solidFill>
                  <a:srgbClr val="000000"/>
                </a:solidFill>
                <a:effectLst/>
                <a:latin typeface="Arial" panose="020B0604020202020204" pitchFamily="34" charset="0"/>
              </a:rPr>
              <a:t>e-mail: </a:t>
            </a:r>
            <a:r>
              <a:rPr lang="en-US" sz="1800" b="0" i="0" u="sng" dirty="0">
                <a:solidFill>
                  <a:srgbClr val="196AD4"/>
                </a:solidFill>
                <a:effectLst/>
                <a:latin typeface="Arial" panose="020B0604020202020204" pitchFamily="34" charset="0"/>
                <a:hlinkClick r:id="rId3"/>
              </a:rPr>
              <a:t>matache@inma.ro</a:t>
            </a:r>
            <a:r>
              <a:rPr lang="en-US" sz="1800" b="0" i="0" dirty="0">
                <a:solidFill>
                  <a:srgbClr val="000000"/>
                </a:solidFill>
                <a:effectLst/>
                <a:latin typeface="Arial" panose="020B0604020202020204" pitchFamily="34" charset="0"/>
              </a:rPr>
              <a:t>; </a:t>
            </a:r>
            <a:r>
              <a:rPr lang="en-US" sz="1800" b="0" i="0" u="sng" dirty="0">
                <a:solidFill>
                  <a:srgbClr val="196AD4"/>
                </a:solidFill>
                <a:effectLst/>
                <a:latin typeface="Arial" panose="020B0604020202020204" pitchFamily="34" charset="0"/>
                <a:hlinkClick r:id="rId4"/>
              </a:rPr>
              <a:t>gabimatache@yahoo.com</a:t>
            </a:r>
            <a:endParaRPr lang="en-US" b="0" i="0" dirty="0">
              <a:solidFill>
                <a:srgbClr val="000000"/>
              </a:solidFill>
              <a:effectLst/>
              <a:latin typeface="Helvetica Neue"/>
            </a:endParaRPr>
          </a:p>
        </p:txBody>
      </p:sp>
      <p:pic>
        <p:nvPicPr>
          <p:cNvPr id="5" name="Picture 6" descr="antet">
            <a:extLst>
              <a:ext uri="{FF2B5EF4-FFF2-40B4-BE49-F238E27FC236}">
                <a16:creationId xmlns:a16="http://schemas.microsoft.com/office/drawing/2014/main" id="{1D325448-6498-B65B-F590-A232C3DED0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3" y="14617"/>
            <a:ext cx="1008063"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771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ntet">
            <a:extLst>
              <a:ext uri="{FF2B5EF4-FFF2-40B4-BE49-F238E27FC236}">
                <a16:creationId xmlns:a16="http://schemas.microsoft.com/office/drawing/2014/main" id="{C6E82F21-90A3-AFBA-00F8-998D03025E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A101CC16-ABE8-B3A5-366D-CFAADAE728EB}"/>
              </a:ext>
            </a:extLst>
          </p:cNvPr>
          <p:cNvSpPr txBox="1"/>
          <p:nvPr/>
        </p:nvSpPr>
        <p:spPr>
          <a:xfrm>
            <a:off x="4402520" y="-49256"/>
            <a:ext cx="3386959" cy="523220"/>
          </a:xfrm>
          <a:prstGeom prst="rect">
            <a:avLst/>
          </a:prstGeom>
          <a:noFill/>
        </p:spPr>
        <p:txBody>
          <a:bodyPr wrap="square">
            <a:spAutoFit/>
          </a:bodyPr>
          <a:lstStyle/>
          <a:p>
            <a:pPr algn="ctr"/>
            <a:r>
              <a:rPr lang="ro-RO" sz="2800" b="1" dirty="0">
                <a:effectLst/>
                <a:latin typeface="Arial" panose="020B0604020202020204" pitchFamily="34" charset="0"/>
                <a:ea typeface="Times New Roman" panose="02020603050405020304" pitchFamily="18" charset="0"/>
              </a:rPr>
              <a:t>BREVETE EPO</a:t>
            </a:r>
            <a:endParaRPr lang="en-US" sz="2800" b="1" dirty="0"/>
          </a:p>
        </p:txBody>
      </p:sp>
      <p:sp>
        <p:nvSpPr>
          <p:cNvPr id="14" name="TextBox 13">
            <a:extLst>
              <a:ext uri="{FF2B5EF4-FFF2-40B4-BE49-F238E27FC236}">
                <a16:creationId xmlns:a16="http://schemas.microsoft.com/office/drawing/2014/main" id="{C4411906-3B1E-CC22-108E-0032E0A3DF1A}"/>
              </a:ext>
            </a:extLst>
          </p:cNvPr>
          <p:cNvSpPr txBox="1"/>
          <p:nvPr/>
        </p:nvSpPr>
        <p:spPr>
          <a:xfrm>
            <a:off x="400869" y="1249910"/>
            <a:ext cx="11670736" cy="1200329"/>
          </a:xfrm>
          <a:prstGeom prst="rect">
            <a:avLst/>
          </a:prstGeom>
          <a:noFill/>
          <a:ln>
            <a:noFill/>
          </a:ln>
        </p:spPr>
        <p:txBody>
          <a:bodyPr wrap="square">
            <a:spAutoFit/>
          </a:bodyPr>
          <a:lstStyle/>
          <a:p>
            <a:r>
              <a:rPr lang="ro-RO" sz="1800" dirty="0">
                <a:effectLst/>
                <a:latin typeface="Arial" panose="020B0604020202020204" pitchFamily="34" charset="0"/>
                <a:ea typeface="Times New Roman" panose="02020603050405020304" pitchFamily="18" charset="0"/>
              </a:rPr>
              <a:t>Tulpinile sunt preluate şi procesate de cele două perechi de </a:t>
            </a:r>
            <a:r>
              <a:rPr lang="ro-RO" sz="1800" dirty="0" err="1">
                <a:effectLst/>
                <a:latin typeface="Arial" panose="020B0604020202020204" pitchFamily="34" charset="0"/>
                <a:ea typeface="Times New Roman" panose="02020603050405020304" pitchFamily="18" charset="0"/>
              </a:rPr>
              <a:t>valţuri</a:t>
            </a:r>
            <a:r>
              <a:rPr lang="ro-RO" sz="1800" dirty="0">
                <a:effectLst/>
                <a:latin typeface="Arial" panose="020B0604020202020204" pitchFamily="34" charset="0"/>
                <a:ea typeface="Times New Roman" panose="02020603050405020304" pitchFamily="18" charset="0"/>
              </a:rPr>
              <a:t>. La </a:t>
            </a:r>
            <a:r>
              <a:rPr lang="ro-RO" sz="1800" dirty="0" err="1">
                <a:effectLst/>
                <a:latin typeface="Arial" panose="020B0604020202020204" pitchFamily="34" charset="0"/>
                <a:ea typeface="Times New Roman" panose="02020603050405020304" pitchFamily="18" charset="0"/>
              </a:rPr>
              <a:t>ieşirea</a:t>
            </a:r>
            <a:r>
              <a:rPr lang="ro-RO" sz="1800" dirty="0">
                <a:effectLst/>
                <a:latin typeface="Arial" panose="020B0604020202020204" pitchFamily="34" charset="0"/>
                <a:ea typeface="Times New Roman" panose="02020603050405020304" pitchFamily="18" charset="0"/>
              </a:rPr>
              <a:t> de pe ultima pereche de </a:t>
            </a:r>
            <a:r>
              <a:rPr lang="ro-RO" sz="1800" dirty="0" err="1">
                <a:effectLst/>
                <a:latin typeface="Arial" panose="020B0604020202020204" pitchFamily="34" charset="0"/>
                <a:ea typeface="Times New Roman" panose="02020603050405020304" pitchFamily="18" charset="0"/>
              </a:rPr>
              <a:t>valţuri</a:t>
            </a:r>
            <a:r>
              <a:rPr lang="ro-RO" sz="1800" dirty="0">
                <a:effectLst/>
                <a:latin typeface="Arial" panose="020B0604020202020204" pitchFamily="34" charset="0"/>
                <a:ea typeface="Times New Roman" panose="02020603050405020304" pitchFamily="18" charset="0"/>
              </a:rPr>
              <a:t>, fibrele sunt preluate de modulul de </a:t>
            </a:r>
            <a:r>
              <a:rPr lang="ro-RO" sz="1800" dirty="0" err="1">
                <a:effectLst/>
                <a:latin typeface="Arial" panose="020B0604020202020204" pitchFamily="34" charset="0"/>
                <a:ea typeface="Times New Roman" panose="02020603050405020304" pitchFamily="18" charset="0"/>
              </a:rPr>
              <a:t>curăţire</a:t>
            </a:r>
            <a:r>
              <a:rPr lang="ro-RO" sz="1800" dirty="0">
                <a:effectLst/>
                <a:latin typeface="Arial" panose="020B0604020202020204" pitchFamily="34" charset="0"/>
                <a:ea typeface="Times New Roman" panose="02020603050405020304" pitchFamily="18" charset="0"/>
              </a:rPr>
              <a:t> după care sunt evacuate pe masa de descărcare şi de aici pe </a:t>
            </a:r>
            <a:r>
              <a:rPr lang="ro-RO" sz="1800" dirty="0" err="1">
                <a:effectLst/>
                <a:latin typeface="Arial" panose="020B0604020202020204" pitchFamily="34" charset="0"/>
                <a:ea typeface="Times New Roman" panose="02020603050405020304" pitchFamily="18" charset="0"/>
              </a:rPr>
              <a:t>suporul</a:t>
            </a:r>
            <a:r>
              <a:rPr lang="ro-RO" sz="1800" dirty="0">
                <a:effectLst/>
                <a:latin typeface="Arial" panose="020B0604020202020204" pitchFamily="34" charset="0"/>
                <a:ea typeface="Times New Roman" panose="02020603050405020304" pitchFamily="18" charset="0"/>
              </a:rPr>
              <a:t> colector. Pentru o prelucrare mai bună este necesară reintroducerea tulpinilor presate pe masa de alimentare în vederea unei noi treceri prin </a:t>
            </a:r>
            <a:r>
              <a:rPr lang="ro-RO" sz="1800" dirty="0" err="1">
                <a:effectLst/>
                <a:latin typeface="Arial" panose="020B0604020202020204" pitchFamily="34" charset="0"/>
                <a:ea typeface="Times New Roman" panose="02020603050405020304" pitchFamily="18" charset="0"/>
              </a:rPr>
              <a:t>valţurile</a:t>
            </a:r>
            <a:r>
              <a:rPr lang="ro-RO" sz="1800" dirty="0">
                <a:effectLst/>
                <a:latin typeface="Arial" panose="020B0604020202020204" pitchFamily="34" charset="0"/>
                <a:ea typeface="Times New Roman" panose="02020603050405020304" pitchFamily="18" charset="0"/>
              </a:rPr>
              <a:t> de presare.</a:t>
            </a:r>
            <a:endParaRPr lang="en-US" dirty="0"/>
          </a:p>
        </p:txBody>
      </p:sp>
      <p:sp>
        <p:nvSpPr>
          <p:cNvPr id="11" name="TextBox 10">
            <a:extLst>
              <a:ext uri="{FF2B5EF4-FFF2-40B4-BE49-F238E27FC236}">
                <a16:creationId xmlns:a16="http://schemas.microsoft.com/office/drawing/2014/main" id="{941D7393-FB7F-FF35-8D52-C44C2AECC032}"/>
              </a:ext>
            </a:extLst>
          </p:cNvPr>
          <p:cNvSpPr txBox="1"/>
          <p:nvPr/>
        </p:nvSpPr>
        <p:spPr>
          <a:xfrm>
            <a:off x="400869" y="2728659"/>
            <a:ext cx="10684947" cy="3416320"/>
          </a:xfrm>
          <a:prstGeom prst="rect">
            <a:avLst/>
          </a:prstGeom>
          <a:noFill/>
          <a:ln>
            <a:solidFill>
              <a:schemeClr val="bg2"/>
            </a:solidFill>
          </a:ln>
        </p:spPr>
        <p:txBody>
          <a:bodyPr wrap="square">
            <a:spAutoFit/>
          </a:bodyPr>
          <a:lstStyle/>
          <a:p>
            <a:pPr marL="457200" marR="89535" indent="-97155" algn="just">
              <a:buNone/>
            </a:pPr>
            <a:r>
              <a:rPr lang="ro-RO" sz="1800" b="1" dirty="0">
                <a:effectLst/>
                <a:latin typeface="Arial" panose="020B0604020202020204" pitchFamily="34" charset="0"/>
                <a:ea typeface="Times New Roman" panose="02020603050405020304" pitchFamily="18" charset="0"/>
              </a:rPr>
              <a:t>Caracteristici tehnice ale echipamentului	</a:t>
            </a:r>
            <a:endParaRPr lang="en-US" sz="1800" dirty="0">
              <a:effectLst/>
              <a:latin typeface="Times New Roman" panose="02020603050405020304" pitchFamily="18" charset="0"/>
              <a:ea typeface="Times New Roman" panose="02020603050405020304" pitchFamily="18" charset="0"/>
            </a:endParaRPr>
          </a:p>
          <a:p>
            <a:pPr marL="228600" algn="just">
              <a:buNone/>
            </a:pPr>
            <a:r>
              <a:rPr lang="ro-RO" sz="1800" i="1" dirty="0">
                <a:effectLst/>
                <a:latin typeface="Arial" panose="020B0604020202020204" pitchFamily="34" charset="0"/>
                <a:ea typeface="Calibri" panose="020F0502020204030204" pitchFamily="34" charset="0"/>
              </a:rPr>
              <a:t>	Caracteristici constructive şi </a:t>
            </a:r>
            <a:r>
              <a:rPr lang="ro-RO" sz="1800" i="1" dirty="0" err="1">
                <a:effectLst/>
                <a:latin typeface="Arial" panose="020B0604020202020204" pitchFamily="34" charset="0"/>
                <a:ea typeface="Calibri" panose="020F0502020204030204" pitchFamily="34" charset="0"/>
              </a:rPr>
              <a:t>funcţionale</a:t>
            </a:r>
            <a:r>
              <a:rPr lang="ro-RO" sz="1800" i="1" dirty="0">
                <a:effectLst/>
                <a:latin typeface="Arial" panose="020B0604020202020204" pitchFamily="34" charset="0"/>
                <a:ea typeface="Calibri" panose="020F0502020204030204" pitchFamily="34" charset="0"/>
              </a:rPr>
              <a:t>  (estimate)</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-Capacitatea de prelucrare tulpini, m</a:t>
            </a:r>
            <a:r>
              <a:rPr lang="ro-RO" sz="1800" baseline="30000" dirty="0">
                <a:effectLst/>
                <a:latin typeface="Arial" panose="020B0604020202020204" pitchFamily="34" charset="0"/>
                <a:ea typeface="Calibri" panose="020F0502020204030204" pitchFamily="34" charset="0"/>
              </a:rPr>
              <a:t>3</a:t>
            </a:r>
            <a:r>
              <a:rPr lang="ro-RO" sz="1800" dirty="0">
                <a:effectLst/>
                <a:latin typeface="Arial" panose="020B0604020202020204" pitchFamily="34" charset="0"/>
                <a:ea typeface="Calibri" panose="020F0502020204030204" pitchFamily="34" charset="0"/>
              </a:rPr>
              <a:t>/h				0,3-0,5</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Acţionare</a:t>
            </a:r>
            <a:r>
              <a:rPr lang="ro-RO" sz="1800" dirty="0">
                <a:effectLst/>
                <a:latin typeface="Arial" panose="020B0604020202020204" pitchFamily="34" charset="0"/>
                <a:ea typeface="Calibri" panose="020F0502020204030204" pitchFamily="34" charset="0"/>
              </a:rPr>
              <a:t> modul de prelucrare:</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motoreductor</a:t>
            </a:r>
            <a:r>
              <a:rPr lang="ro-RO" sz="1800" dirty="0">
                <a:effectLst/>
                <a:latin typeface="Arial" panose="020B0604020202020204" pitchFamily="34" charset="0"/>
                <a:ea typeface="Calibri" panose="020F0502020204030204" pitchFamily="34" charset="0"/>
              </a:rPr>
              <a:t> coaxial 					MR202-112M2</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-putere, kW							4</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turaţie</a:t>
            </a:r>
            <a:r>
              <a:rPr lang="ro-RO" sz="1800" dirty="0">
                <a:effectLst/>
                <a:latin typeface="Arial" panose="020B0604020202020204" pitchFamily="34" charset="0"/>
                <a:ea typeface="Calibri" panose="020F0502020204030204" pitchFamily="34" charset="0"/>
              </a:rPr>
              <a:t> intrare, </a:t>
            </a:r>
            <a:r>
              <a:rPr lang="ro-RO" sz="1800" dirty="0" err="1">
                <a:effectLst/>
                <a:latin typeface="Arial" panose="020B0604020202020204" pitchFamily="34" charset="0"/>
                <a:ea typeface="Calibri" panose="020F0502020204030204" pitchFamily="34" charset="0"/>
              </a:rPr>
              <a:t>rot</a:t>
            </a:r>
            <a:r>
              <a:rPr lang="ro-RO" sz="1800" dirty="0">
                <a:effectLst/>
                <a:latin typeface="Arial" panose="020B0604020202020204" pitchFamily="34" charset="0"/>
                <a:ea typeface="Calibri" panose="020F0502020204030204" pitchFamily="34" charset="0"/>
              </a:rPr>
              <a:t>/min					n</a:t>
            </a:r>
            <a:r>
              <a:rPr lang="ro-RO" sz="1800" baseline="-25000" dirty="0">
                <a:effectLst/>
                <a:latin typeface="Arial" panose="020B0604020202020204" pitchFamily="34" charset="0"/>
                <a:ea typeface="Calibri" panose="020F0502020204030204" pitchFamily="34" charset="0"/>
              </a:rPr>
              <a:t>1</a:t>
            </a:r>
            <a:r>
              <a:rPr lang="ro-RO" sz="1800" dirty="0">
                <a:effectLst/>
                <a:latin typeface="Arial" panose="020B0604020202020204" pitchFamily="34" charset="0"/>
                <a:ea typeface="Calibri" panose="020F0502020204030204" pitchFamily="34" charset="0"/>
              </a:rPr>
              <a:t>=3000</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turaţie</a:t>
            </a: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iesire</a:t>
            </a: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rot</a:t>
            </a:r>
            <a:r>
              <a:rPr lang="ro-RO" sz="1800" dirty="0">
                <a:effectLst/>
                <a:latin typeface="Arial" panose="020B0604020202020204" pitchFamily="34" charset="0"/>
                <a:ea typeface="Calibri" panose="020F0502020204030204" pitchFamily="34" charset="0"/>
              </a:rPr>
              <a:t>/min					n</a:t>
            </a:r>
            <a:r>
              <a:rPr lang="ro-RO" sz="1800" baseline="-25000" dirty="0">
                <a:effectLst/>
                <a:latin typeface="Arial" panose="020B0604020202020204" pitchFamily="34" charset="0"/>
                <a:ea typeface="Calibri" panose="020F0502020204030204" pitchFamily="34" charset="0"/>
              </a:rPr>
              <a:t>2</a:t>
            </a:r>
            <a:r>
              <a:rPr lang="ro-RO" sz="1800" dirty="0">
                <a:effectLst/>
                <a:latin typeface="Arial" panose="020B0604020202020204" pitchFamily="34" charset="0"/>
                <a:ea typeface="Calibri" panose="020F0502020204030204" pitchFamily="34" charset="0"/>
              </a:rPr>
              <a:t>=833</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Acţionare</a:t>
            </a:r>
            <a:r>
              <a:rPr lang="ro-RO" sz="1800" dirty="0">
                <a:effectLst/>
                <a:latin typeface="Arial" panose="020B0604020202020204" pitchFamily="34" charset="0"/>
                <a:ea typeface="Calibri" panose="020F0502020204030204" pitchFamily="34" charset="0"/>
              </a:rPr>
              <a:t> modul </a:t>
            </a:r>
            <a:r>
              <a:rPr lang="ro-RO" sz="1800" dirty="0" err="1">
                <a:effectLst/>
                <a:latin typeface="Arial" panose="020B0604020202020204" pitchFamily="34" charset="0"/>
                <a:ea typeface="Calibri" panose="020F0502020204030204" pitchFamily="34" charset="0"/>
              </a:rPr>
              <a:t>curăţire</a:t>
            </a:r>
            <a:r>
              <a:rPr lang="ro-RO" sz="1800" dirty="0">
                <a:effectLst/>
                <a:latin typeface="Arial" panose="020B0604020202020204" pitchFamily="34" charset="0"/>
                <a:ea typeface="Calibri" panose="020F0502020204030204" pitchFamily="34" charset="0"/>
              </a:rPr>
              <a:t> fibră:</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-motor electric							cu talpă</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-putere, kW							1,5</a:t>
            </a:r>
            <a:endParaRPr lang="en-US" sz="1800" dirty="0">
              <a:effectLst/>
              <a:latin typeface="Times New Roman" panose="02020603050405020304" pitchFamily="18" charset="0"/>
              <a:ea typeface="Times New Roman" panose="02020603050405020304" pitchFamily="18" charset="0"/>
            </a:endParaRPr>
          </a:p>
          <a:p>
            <a:pPr marL="228600" algn="just">
              <a:buNone/>
              <a:tabLst>
                <a:tab pos="609600" algn="l"/>
              </a:tabLst>
            </a:pP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turaţie</a:t>
            </a:r>
            <a:r>
              <a:rPr lang="ro-RO" sz="1800" dirty="0">
                <a:effectLst/>
                <a:latin typeface="Arial" panose="020B0604020202020204" pitchFamily="34" charset="0"/>
                <a:ea typeface="Calibri" panose="020F0502020204030204" pitchFamily="34" charset="0"/>
              </a:rPr>
              <a:t>, </a:t>
            </a:r>
            <a:r>
              <a:rPr lang="ro-RO" sz="1800" dirty="0" err="1">
                <a:effectLst/>
                <a:latin typeface="Arial" panose="020B0604020202020204" pitchFamily="34" charset="0"/>
                <a:ea typeface="Calibri" panose="020F0502020204030204" pitchFamily="34" charset="0"/>
              </a:rPr>
              <a:t>rot</a:t>
            </a:r>
            <a:r>
              <a:rPr lang="ro-RO" sz="1800" dirty="0">
                <a:effectLst/>
                <a:latin typeface="Arial" panose="020B0604020202020204" pitchFamily="34" charset="0"/>
                <a:ea typeface="Calibri" panose="020F0502020204030204" pitchFamily="34" charset="0"/>
              </a:rPr>
              <a:t>/min						1500</a:t>
            </a:r>
            <a:endParaRPr lang="en-US" sz="1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BBC33623-B7E7-FDFF-B0EE-01F8BCE0B458}"/>
              </a:ext>
            </a:extLst>
          </p:cNvPr>
          <p:cNvSpPr txBox="1"/>
          <p:nvPr/>
        </p:nvSpPr>
        <p:spPr>
          <a:xfrm>
            <a:off x="1839692" y="713021"/>
            <a:ext cx="9009818" cy="400110"/>
          </a:xfrm>
          <a:prstGeom prst="rect">
            <a:avLst/>
          </a:prstGeom>
          <a:noFill/>
          <a:ln>
            <a:noFill/>
          </a:ln>
        </p:spPr>
        <p:txBody>
          <a:bodyPr wrap="square">
            <a:spAutoFit/>
          </a:bodyPr>
          <a:lstStyle/>
          <a:p>
            <a:pPr algn="ctr"/>
            <a:r>
              <a:rPr lang="ro-RO" sz="2000" b="1" dirty="0">
                <a:effectLst/>
                <a:latin typeface="Arial" panose="020B0604020202020204" pitchFamily="34" charset="0"/>
                <a:ea typeface="Times New Roman" panose="02020603050405020304" pitchFamily="18" charset="0"/>
              </a:rPr>
              <a:t>Echipament de prelucrarea tulpinilor de cânepă în verde EPC 450</a:t>
            </a:r>
            <a:endParaRPr lang="en-US" sz="2000" b="1" dirty="0"/>
          </a:p>
        </p:txBody>
      </p:sp>
    </p:spTree>
    <p:extLst>
      <p:ext uri="{BB962C8B-B14F-4D97-AF65-F5344CB8AC3E}">
        <p14:creationId xmlns:p14="http://schemas.microsoft.com/office/powerpoint/2010/main" val="325200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02923E-F556-3D71-0FD6-D5B62DA19D2A}"/>
              </a:ext>
            </a:extLst>
          </p:cNvPr>
          <p:cNvSpPr txBox="1"/>
          <p:nvPr/>
        </p:nvSpPr>
        <p:spPr>
          <a:xfrm>
            <a:off x="989286" y="177320"/>
            <a:ext cx="9747032" cy="373757"/>
          </a:xfrm>
          <a:prstGeom prst="rect">
            <a:avLst/>
          </a:prstGeom>
          <a:noFill/>
          <a:ln>
            <a:solidFill>
              <a:schemeClr val="bg2"/>
            </a:solidFill>
          </a:ln>
        </p:spPr>
        <p:txBody>
          <a:bodyPr wrap="square">
            <a:spAutoFit/>
          </a:bodyPr>
          <a:lstStyle/>
          <a:p>
            <a:pPr algn="ctr">
              <a:lnSpc>
                <a:spcPct val="107000"/>
              </a:lnSpc>
              <a:spcAft>
                <a:spcPts val="800"/>
              </a:spcAft>
              <a:buNone/>
            </a:pPr>
            <a:r>
              <a:rPr lang="ro-RO" sz="1800" b="1" dirty="0">
                <a:effectLst/>
                <a:latin typeface="Arial" panose="020B0604020202020204" pitchFamily="34" charset="0"/>
                <a:ea typeface="Calibri" panose="020F0502020204030204" pitchFamily="34" charset="0"/>
                <a:cs typeface="Times New Roman" panose="02020603050405020304" pitchFamily="18" charset="0"/>
              </a:rPr>
              <a:t>ECHIPAMENT PENTRU CONDIŢIONAREA SEMINȚELOR DE CÂNEPĂ</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FB3BF8A9-2928-38BF-275D-CBD5780CC82D}"/>
              </a:ext>
            </a:extLst>
          </p:cNvPr>
          <p:cNvSpPr txBox="1"/>
          <p:nvPr/>
        </p:nvSpPr>
        <p:spPr>
          <a:xfrm>
            <a:off x="516320" y="2427173"/>
            <a:ext cx="10472245" cy="4315540"/>
          </a:xfrm>
          <a:prstGeom prst="rect">
            <a:avLst/>
          </a:prstGeom>
          <a:noFill/>
          <a:ln>
            <a:solidFill>
              <a:schemeClr val="bg2"/>
            </a:solidFill>
          </a:ln>
        </p:spPr>
        <p:txBody>
          <a:bodyPr wrap="square">
            <a:spAutoFit/>
          </a:bodyPr>
          <a:lstStyle/>
          <a:p>
            <a:pPr indent="540385" algn="just">
              <a:lnSpc>
                <a:spcPct val="115000"/>
              </a:lnSpc>
              <a:spcAft>
                <a:spcPts val="800"/>
              </a:spcAft>
              <a:buNone/>
            </a:pPr>
            <a:r>
              <a:rPr lang="ro-RO" sz="1800" dirty="0">
                <a:effectLst/>
                <a:latin typeface="Arial" panose="020B0604020202020204" pitchFamily="34" charset="0"/>
                <a:ea typeface="Calibri" panose="020F0502020204030204" pitchFamily="34" charset="0"/>
                <a:cs typeface="Times New Roman" panose="02020603050405020304" pitchFamily="18" charset="0"/>
              </a:rPr>
              <a:t>Echipamentul pentru condiționarea semințelor de cânepă elimină dezavantajele soluțiilor cunoscute prin aceea că este alcătuit dintr-un suport mobil prevăzut cu niște roți pentru deplasare și un modul de prelucrare format din carcasa în care se află montate niște tobe de batere cu ajutorul unor lagăre frontale. Sub aceste tobe de batere se află montate niște contrabătătoare care sunt reglabile ca distanță față de tobele de batere, cu ajutorul unor axe și a unor tije de reglare, care sunt poziționate pe niște suporți. După reglarea distanțelor între contrabătătoare și bătătoare, axele contrabătătoarelor sunt blocate în poziția de lucru pe niște canale executate în carcasa echipamentului, cu ajutorul unor piulițe și a unor șaibe.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buNone/>
            </a:pPr>
            <a:r>
              <a:rPr lang="ro-RO" sz="1800" dirty="0">
                <a:effectLst/>
                <a:latin typeface="Arial" panose="020B0604020202020204" pitchFamily="34" charset="0"/>
                <a:ea typeface="Calibri" panose="020F0502020204030204" pitchFamily="34" charset="0"/>
                <a:cs typeface="Times New Roman" panose="02020603050405020304" pitchFamily="18" charset="0"/>
              </a:rPr>
              <a:t>După această etapă tehnologică semințele sunt preluate de o sită vibratoare pentru cernere și un separator pneumatic compus din camera de separare, un ventilator axial și un </a:t>
            </a:r>
            <a:r>
              <a:rPr lang="ro-RO" sz="1800" dirty="0" err="1">
                <a:effectLst/>
                <a:latin typeface="Arial" panose="020B0604020202020204" pitchFamily="34" charset="0"/>
                <a:ea typeface="Calibri" panose="020F0502020204030204" pitchFamily="34" charset="0"/>
                <a:cs typeface="Times New Roman" panose="02020603050405020304" pitchFamily="18" charset="0"/>
              </a:rPr>
              <a:t>ciclonet</a:t>
            </a:r>
            <a:r>
              <a:rPr lang="ro-RO" sz="1800" dirty="0">
                <a:effectLst/>
                <a:latin typeface="Arial" panose="020B0604020202020204" pitchFamily="34" charset="0"/>
                <a:ea typeface="Calibri" panose="020F0502020204030204" pitchFamily="34" charset="0"/>
                <a:cs typeface="Times New Roman" panose="02020603050405020304" pitchFamily="18" charset="0"/>
              </a:rPr>
              <a:t> cu sac filtru pentru aer și un sac pentru colectare deșeuri sub formă de puzderie fină ce rezultă în urma procesului de batere și cernere prin vibrare. Sămânța de cânepă selectată va fi colectată într-o cuvă montată sub camera de separare a separatorului pneumatic.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76C3234-EA05-0C7E-AA3C-8DAB7920FC73}"/>
              </a:ext>
            </a:extLst>
          </p:cNvPr>
          <p:cNvSpPr txBox="1"/>
          <p:nvPr/>
        </p:nvSpPr>
        <p:spPr>
          <a:xfrm>
            <a:off x="74612" y="905449"/>
            <a:ext cx="11601068" cy="923330"/>
          </a:xfrm>
          <a:prstGeom prst="rect">
            <a:avLst/>
          </a:prstGeom>
          <a:noFill/>
          <a:ln>
            <a:solidFill>
              <a:srgbClr val="FF0000"/>
            </a:solidFill>
          </a:ln>
          <a:effectLst>
            <a:glow rad="139700">
              <a:schemeClr val="accent6">
                <a:satMod val="175000"/>
                <a:alpha val="40000"/>
              </a:schemeClr>
            </a:glow>
          </a:effectLst>
        </p:spPr>
        <p:txBody>
          <a:bodyPr wrap="square">
            <a:spAutoFit/>
          </a:bodyPr>
          <a:lstStyle/>
          <a:p>
            <a:r>
              <a:rPr lang="ro-RO" dirty="0"/>
              <a:t>Stroescu Gheorghe, Olan Mihai, Păun Anișoara, Vlăduț Valentin, Matache Mihai, </a:t>
            </a:r>
            <a:r>
              <a:rPr lang="ro-RO" dirty="0" err="1"/>
              <a:t>Bunduchi</a:t>
            </a:r>
            <a:r>
              <a:rPr lang="ro-RO" dirty="0"/>
              <a:t> George, Popa Lucreția, Ciupercă Radu, </a:t>
            </a:r>
            <a:r>
              <a:rPr lang="ro-RO" b="1" dirty="0"/>
              <a:t>ECHIPAMENT PENTRU CONDIŢIONAREA SEMINȚELOR DE CÂNEPĂ, EPO </a:t>
            </a:r>
            <a:r>
              <a:rPr lang="ro-RO" b="1" dirty="0" err="1"/>
              <a:t>application</a:t>
            </a:r>
            <a:r>
              <a:rPr lang="ro-RO" b="1" dirty="0"/>
              <a:t> nr. 22020413.5 / 29.08.2022, EPO patent </a:t>
            </a:r>
            <a:r>
              <a:rPr lang="ro-RO" b="1" dirty="0" err="1"/>
              <a:t>number</a:t>
            </a:r>
            <a:r>
              <a:rPr lang="ro-RO" b="1" dirty="0"/>
              <a:t> 4272540/09.10.2025</a:t>
            </a:r>
            <a:endParaRPr lang="en-US" dirty="0"/>
          </a:p>
        </p:txBody>
      </p:sp>
    </p:spTree>
    <p:extLst>
      <p:ext uri="{BB962C8B-B14F-4D97-AF65-F5344CB8AC3E}">
        <p14:creationId xmlns:p14="http://schemas.microsoft.com/office/powerpoint/2010/main" val="30557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EAD443-09CE-37FE-9D14-49DBCB23870A}"/>
              </a:ext>
            </a:extLst>
          </p:cNvPr>
          <p:cNvPicPr>
            <a:picLocks noChangeAspect="1"/>
          </p:cNvPicPr>
          <p:nvPr/>
        </p:nvPicPr>
        <p:blipFill rotWithShape="1">
          <a:blip r:embed="rId2" cstate="print"/>
          <a:srcRect l="20192" t="64387" r="60192" b="7692"/>
          <a:stretch/>
        </p:blipFill>
        <p:spPr bwMode="auto">
          <a:xfrm>
            <a:off x="209039" y="713720"/>
            <a:ext cx="4302594" cy="3444765"/>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7C5FD0CE-8916-A9D3-5082-9410D3C3ACCA}"/>
              </a:ext>
            </a:extLst>
          </p:cNvPr>
          <p:cNvPicPr>
            <a:picLocks noChangeAspect="1"/>
          </p:cNvPicPr>
          <p:nvPr/>
        </p:nvPicPr>
        <p:blipFill rotWithShape="1">
          <a:blip r:embed="rId2" cstate="print"/>
          <a:srcRect l="42416" t="64387" r="41186" b="7692"/>
          <a:stretch/>
        </p:blipFill>
        <p:spPr bwMode="auto">
          <a:xfrm>
            <a:off x="4239933" y="3646424"/>
            <a:ext cx="3263178" cy="3124866"/>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F15B7697-D49F-BB30-0748-729605F86361}"/>
              </a:ext>
            </a:extLst>
          </p:cNvPr>
          <p:cNvPicPr>
            <a:picLocks noChangeAspect="1"/>
          </p:cNvPicPr>
          <p:nvPr/>
        </p:nvPicPr>
        <p:blipFill rotWithShape="1">
          <a:blip r:embed="rId3" cstate="print"/>
          <a:srcRect l="57051" t="22507" r="21795" b="47009"/>
          <a:stretch/>
        </p:blipFill>
        <p:spPr bwMode="auto">
          <a:xfrm>
            <a:off x="7284466" y="706167"/>
            <a:ext cx="4249539" cy="344476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299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tet">
            <a:extLst>
              <a:ext uri="{FF2B5EF4-FFF2-40B4-BE49-F238E27FC236}">
                <a16:creationId xmlns:a16="http://schemas.microsoft.com/office/drawing/2014/main" id="{C4DD1663-0C28-47C5-8B18-0EA1D4ECB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C8BA1E7-5639-BEC4-9AAF-ABFB95BB9394}"/>
              </a:ext>
            </a:extLst>
          </p:cNvPr>
          <p:cNvSpPr txBox="1"/>
          <p:nvPr/>
        </p:nvSpPr>
        <p:spPr>
          <a:xfrm>
            <a:off x="4341815" y="-22086"/>
            <a:ext cx="3386959" cy="523220"/>
          </a:xfrm>
          <a:prstGeom prst="rect">
            <a:avLst/>
          </a:prstGeom>
          <a:noFill/>
        </p:spPr>
        <p:txBody>
          <a:bodyPr wrap="square">
            <a:spAutoFit/>
          </a:bodyPr>
          <a:lstStyle/>
          <a:p>
            <a:pPr algn="ctr"/>
            <a:r>
              <a:rPr lang="ro-RO" sz="2800" b="1" dirty="0">
                <a:solidFill>
                  <a:srgbClr val="0070C0"/>
                </a:solidFill>
                <a:effectLst/>
                <a:latin typeface="Arial" panose="020B0604020202020204" pitchFamily="34" charset="0"/>
                <a:ea typeface="Times New Roman" panose="02020603050405020304" pitchFamily="18" charset="0"/>
              </a:rPr>
              <a:t>BREVETE EPO</a:t>
            </a:r>
            <a:endParaRPr lang="en-US" sz="2800" b="1" dirty="0">
              <a:solidFill>
                <a:srgbClr val="0070C0"/>
              </a:solidFill>
            </a:endParaRPr>
          </a:p>
        </p:txBody>
      </p:sp>
      <p:sp>
        <p:nvSpPr>
          <p:cNvPr id="7" name="TextBox 6">
            <a:extLst>
              <a:ext uri="{FF2B5EF4-FFF2-40B4-BE49-F238E27FC236}">
                <a16:creationId xmlns:a16="http://schemas.microsoft.com/office/drawing/2014/main" id="{182B6ECB-8345-0FC0-16C9-2EB3B1714064}"/>
              </a:ext>
            </a:extLst>
          </p:cNvPr>
          <p:cNvSpPr txBox="1"/>
          <p:nvPr/>
        </p:nvSpPr>
        <p:spPr>
          <a:xfrm>
            <a:off x="2710665" y="501134"/>
            <a:ext cx="6113122" cy="369332"/>
          </a:xfrm>
          <a:prstGeom prst="rect">
            <a:avLst/>
          </a:prstGeom>
          <a:noFill/>
          <a:ln>
            <a:noFill/>
          </a:ln>
        </p:spPr>
        <p:txBody>
          <a:bodyPr wrap="square">
            <a:spAutoFit/>
          </a:bodyPr>
          <a:lstStyle/>
          <a:p>
            <a:pPr algn="ctr">
              <a:buNone/>
            </a:pPr>
            <a:r>
              <a:rPr lang="ro-RO" sz="1800" b="1" dirty="0">
                <a:effectLst/>
                <a:latin typeface="Arial" panose="020B0604020202020204" pitchFamily="34" charset="0"/>
                <a:ea typeface="Times New Roman" panose="02020603050405020304" pitchFamily="18" charset="0"/>
                <a:cs typeface="Times New Roman" panose="02020603050405020304" pitchFamily="18" charset="0"/>
              </a:rPr>
              <a:t>ECHIPAMENT INOVATIV DE CONGELARE RAPIDĂ</a:t>
            </a:r>
            <a:endParaRPr lang="en-US" sz="1600" dirty="0">
              <a:effectLst/>
              <a:latin typeface="Courier"/>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407A1EDB-D99D-EE3B-A127-D4BC151EDC94}"/>
              </a:ext>
            </a:extLst>
          </p:cNvPr>
          <p:cNvSpPr txBox="1"/>
          <p:nvPr/>
        </p:nvSpPr>
        <p:spPr>
          <a:xfrm>
            <a:off x="234760" y="1772559"/>
            <a:ext cx="11601068" cy="646331"/>
          </a:xfrm>
          <a:prstGeom prst="rect">
            <a:avLst/>
          </a:prstGeom>
          <a:noFill/>
          <a:ln>
            <a:solidFill>
              <a:srgbClr val="FF0000"/>
            </a:solidFill>
          </a:ln>
          <a:effectLst>
            <a:glow rad="139700">
              <a:schemeClr val="accent6">
                <a:satMod val="175000"/>
                <a:alpha val="40000"/>
              </a:schemeClr>
            </a:glow>
          </a:effectLst>
        </p:spPr>
        <p:txBody>
          <a:bodyPr wrap="square">
            <a:spAutoFit/>
          </a:bodyPr>
          <a:lstStyle/>
          <a:p>
            <a:r>
              <a:rPr lang="ro-RO" sz="1800" dirty="0" err="1">
                <a:effectLst/>
                <a:latin typeface="Times New Roman" panose="02020603050405020304" pitchFamily="18" charset="0"/>
                <a:ea typeface="MS Mincho" panose="02020609040205080304" pitchFamily="49" charset="-128"/>
              </a:rPr>
              <a:t>Sorică</a:t>
            </a:r>
            <a:r>
              <a:rPr lang="ro-RO" sz="1800" dirty="0">
                <a:effectLst/>
                <a:latin typeface="Times New Roman" panose="02020603050405020304" pitchFamily="18" charset="0"/>
                <a:ea typeface="MS Mincho" panose="02020609040205080304" pitchFamily="49" charset="-128"/>
              </a:rPr>
              <a:t> C., Muscalu A., </a:t>
            </a:r>
            <a:r>
              <a:rPr lang="ro-RO" sz="1800" dirty="0" err="1">
                <a:effectLst/>
                <a:latin typeface="Times New Roman" panose="02020603050405020304" pitchFamily="18" charset="0"/>
                <a:ea typeface="MS Mincho" panose="02020609040205080304" pitchFamily="49" charset="-128"/>
              </a:rPr>
              <a:t>Sorică</a:t>
            </a:r>
            <a:r>
              <a:rPr lang="ro-RO" sz="1800" dirty="0">
                <a:effectLst/>
                <a:latin typeface="Times New Roman" panose="02020603050405020304" pitchFamily="18" charset="0"/>
                <a:ea typeface="MS Mincho" panose="02020609040205080304" pitchFamily="49" charset="-128"/>
              </a:rPr>
              <a:t> E., </a:t>
            </a:r>
            <a:r>
              <a:rPr lang="ro-RO" sz="1800" dirty="0" err="1">
                <a:effectLst/>
                <a:latin typeface="Times New Roman" panose="02020603050405020304" pitchFamily="18" charset="0"/>
                <a:ea typeface="MS Mincho" panose="02020609040205080304" pitchFamily="49" charset="-128"/>
              </a:rPr>
              <a:t>Vlăduțoiu</a:t>
            </a:r>
            <a:r>
              <a:rPr lang="ro-RO" sz="1800" dirty="0">
                <a:effectLst/>
                <a:latin typeface="Times New Roman" panose="02020603050405020304" pitchFamily="18" charset="0"/>
                <a:ea typeface="MS Mincho" panose="02020609040205080304" pitchFamily="49" charset="-128"/>
              </a:rPr>
              <a:t> L., Grigore A., Constantinescu M.-  </a:t>
            </a:r>
            <a:r>
              <a:rPr lang="ro-RO" sz="1800" i="1" dirty="0" err="1">
                <a:effectLst/>
                <a:latin typeface="Times New Roman" panose="02020603050405020304" pitchFamily="18" charset="0"/>
                <a:ea typeface="MS Mincho" panose="02020609040205080304" pitchFamily="49" charset="-128"/>
              </a:rPr>
              <a:t>Multifunctional</a:t>
            </a:r>
            <a:r>
              <a:rPr lang="ro-RO" sz="1800" i="1" dirty="0">
                <a:effectLst/>
                <a:latin typeface="Times New Roman" panose="02020603050405020304" pitchFamily="18" charset="0"/>
                <a:ea typeface="MS Mincho" panose="02020609040205080304" pitchFamily="49" charset="-128"/>
              </a:rPr>
              <a:t> </a:t>
            </a:r>
            <a:r>
              <a:rPr lang="ro-RO" sz="1800" i="1" dirty="0" err="1">
                <a:effectLst/>
                <a:latin typeface="Times New Roman" panose="02020603050405020304" pitchFamily="18" charset="0"/>
                <a:ea typeface="MS Mincho" panose="02020609040205080304" pitchFamily="49" charset="-128"/>
              </a:rPr>
              <a:t>quick-freezing</a:t>
            </a:r>
            <a:r>
              <a:rPr lang="ro-RO" sz="1800" i="1" dirty="0">
                <a:effectLst/>
                <a:latin typeface="Times New Roman" panose="02020603050405020304" pitchFamily="18" charset="0"/>
                <a:ea typeface="MS Mincho" panose="02020609040205080304" pitchFamily="49" charset="-128"/>
              </a:rPr>
              <a:t> </a:t>
            </a:r>
            <a:r>
              <a:rPr lang="ro-RO" sz="1800" i="1" dirty="0" err="1">
                <a:effectLst/>
                <a:latin typeface="Times New Roman" panose="02020603050405020304" pitchFamily="18" charset="0"/>
                <a:ea typeface="MS Mincho" panose="02020609040205080304" pitchFamily="49" charset="-128"/>
              </a:rPr>
              <a:t>equipment</a:t>
            </a:r>
            <a:r>
              <a:rPr lang="ro-RO" sz="1800" i="1" dirty="0">
                <a:effectLst/>
                <a:latin typeface="Times New Roman" panose="02020603050405020304" pitchFamily="18" charset="0"/>
                <a:ea typeface="MS Mincho" panose="02020609040205080304" pitchFamily="49" charset="-128"/>
              </a:rPr>
              <a:t>,</a:t>
            </a:r>
            <a:r>
              <a:rPr lang="ro-RO" sz="1800" dirty="0">
                <a:effectLst/>
                <a:latin typeface="Times New Roman" panose="02020603050405020304" pitchFamily="18" charset="0"/>
                <a:ea typeface="MS Mincho" panose="02020609040205080304" pitchFamily="49" charset="-128"/>
              </a:rPr>
              <a:t> </a:t>
            </a:r>
            <a:r>
              <a:rPr lang="ro-RO" sz="1800" dirty="0" err="1">
                <a:effectLst/>
                <a:latin typeface="Times New Roman" panose="02020603050405020304" pitchFamily="18" charset="0"/>
                <a:ea typeface="MS Mincho" panose="02020609040205080304" pitchFamily="49" charset="-128"/>
              </a:rPr>
              <a:t>no</a:t>
            </a:r>
            <a:r>
              <a:rPr lang="ro-RO" sz="1800" dirty="0">
                <a:effectLst/>
                <a:latin typeface="Times New Roman" panose="02020603050405020304" pitchFamily="18" charset="0"/>
                <a:ea typeface="MS Mincho" panose="02020609040205080304" pitchFamily="49" charset="-128"/>
              </a:rPr>
              <a:t>. EP4414635/09.07.2025</a:t>
            </a:r>
            <a:endParaRPr lang="en-US" dirty="0"/>
          </a:p>
        </p:txBody>
      </p:sp>
      <p:pic>
        <p:nvPicPr>
          <p:cNvPr id="9" name="Picture 2">
            <a:extLst>
              <a:ext uri="{FF2B5EF4-FFF2-40B4-BE49-F238E27FC236}">
                <a16:creationId xmlns:a16="http://schemas.microsoft.com/office/drawing/2014/main" id="{EC958D8B-8B41-7DF3-A06C-E2D6245BD2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896" t="8627" r="6807" b="8253"/>
          <a:stretch>
            <a:fillRect/>
          </a:stretch>
        </p:blipFill>
        <p:spPr bwMode="auto">
          <a:xfrm>
            <a:off x="234761" y="2603557"/>
            <a:ext cx="2657505" cy="402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a:extLst>
              <a:ext uri="{FF2B5EF4-FFF2-40B4-BE49-F238E27FC236}">
                <a16:creationId xmlns:a16="http://schemas.microsoft.com/office/drawing/2014/main" id="{00EB50A3-2E12-C58E-5A8F-4E7F042D80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794" t="15681" r="11644" b="1028"/>
          <a:stretch>
            <a:fillRect/>
          </a:stretch>
        </p:blipFill>
        <p:spPr bwMode="auto">
          <a:xfrm>
            <a:off x="3140790" y="2603556"/>
            <a:ext cx="3031366" cy="402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82024D35-309E-231A-C9A6-41AFE6F59466}"/>
              </a:ext>
            </a:extLst>
          </p:cNvPr>
          <p:cNvSpPr txBox="1"/>
          <p:nvPr/>
        </p:nvSpPr>
        <p:spPr>
          <a:xfrm>
            <a:off x="6647380" y="2491063"/>
            <a:ext cx="4591879" cy="4247317"/>
          </a:xfrm>
          <a:prstGeom prst="rect">
            <a:avLst/>
          </a:prstGeom>
          <a:noFill/>
          <a:ln>
            <a:noFill/>
          </a:ln>
        </p:spPr>
        <p:txBody>
          <a:bodyPr wrap="square">
            <a:spAutoFit/>
          </a:bodyPr>
          <a:lstStyle/>
          <a:p>
            <a:pPr algn="just"/>
            <a:r>
              <a:rPr lang="ro-RO" sz="1800" dirty="0">
                <a:effectLst/>
                <a:latin typeface="Arial" panose="020B0604020202020204" pitchFamily="34" charset="0"/>
                <a:ea typeface="Times New Roman" panose="02020603050405020304" pitchFamily="18" charset="0"/>
              </a:rPr>
              <a:t>Echipamentul tehnic înglobează soluții noi pentru distribuția azotului lichid prin utilizarea unor duze de precizie ridicată și omogenizarea expunerii la jeturile de azot lichid prin antrenarea într-o mișcare de rotație continuă a rastelului cu tăvițe pe care se vor poziționa produsele supuse congelării rapide. De asemenea, echipamentul asigură valorificarea superioară a agentului de răcire „epuizat”, prin reutilizarea vaporilor reci de azot (-30 °C) evacuați din incinta de congelare rapidă, la răcirea unei incinte adiacente pentru </a:t>
            </a:r>
            <a:r>
              <a:rPr lang="ro-RO" sz="1800" dirty="0" err="1">
                <a:effectLst/>
                <a:latin typeface="Arial" panose="020B0604020202020204" pitchFamily="34" charset="0"/>
                <a:ea typeface="Times New Roman" panose="02020603050405020304" pitchFamily="18" charset="0"/>
              </a:rPr>
              <a:t>prerăcire</a:t>
            </a:r>
            <a:r>
              <a:rPr lang="ro-RO" sz="1800" dirty="0">
                <a:effectLst/>
                <a:latin typeface="Arial" panose="020B0604020202020204" pitchFamily="34" charset="0"/>
                <a:ea typeface="Times New Roman" panose="02020603050405020304" pitchFamily="18" charset="0"/>
              </a:rPr>
              <a:t> / păstrare temporară în stare congelată.</a:t>
            </a:r>
            <a:endParaRPr lang="en-US" dirty="0"/>
          </a:p>
        </p:txBody>
      </p:sp>
      <p:sp>
        <p:nvSpPr>
          <p:cNvPr id="2" name="TextBox 1">
            <a:extLst>
              <a:ext uri="{FF2B5EF4-FFF2-40B4-BE49-F238E27FC236}">
                <a16:creationId xmlns:a16="http://schemas.microsoft.com/office/drawing/2014/main" id="{2764B79D-12CD-6259-B91A-3D2A8F244E19}"/>
              </a:ext>
            </a:extLst>
          </p:cNvPr>
          <p:cNvSpPr txBox="1"/>
          <p:nvPr/>
        </p:nvSpPr>
        <p:spPr>
          <a:xfrm>
            <a:off x="238136" y="870466"/>
            <a:ext cx="11594316" cy="646331"/>
          </a:xfrm>
          <a:prstGeom prst="rect">
            <a:avLst/>
          </a:prstGeom>
          <a:noFill/>
          <a:ln>
            <a:solidFill>
              <a:srgbClr val="FF0000"/>
            </a:solidFill>
          </a:ln>
          <a:effectLst>
            <a:glow rad="228600">
              <a:schemeClr val="accent6">
                <a:satMod val="175000"/>
                <a:alpha val="40000"/>
              </a:schemeClr>
            </a:glow>
          </a:effectLst>
        </p:spPr>
        <p:txBody>
          <a:bodyPr wrap="square">
            <a:spAutoFit/>
          </a:bodyPr>
          <a:lstStyle/>
          <a:p>
            <a:r>
              <a:rPr lang="ro-RO" b="1" dirty="0"/>
              <a:t>Proiect PN 19 10 01 04 -</a:t>
            </a:r>
            <a:r>
              <a:rPr lang="ro-RO" dirty="0"/>
              <a:t> CERCETĂRI PRIVIND VALORIFICAREA SUPERIOARĂ A UNOR SPECII DE PLANTE NOU CULTIVATE ÎN ROMÂNIA</a:t>
            </a:r>
            <a:endParaRPr lang="en-US" dirty="0"/>
          </a:p>
        </p:txBody>
      </p:sp>
    </p:spTree>
    <p:extLst>
      <p:ext uri="{BB962C8B-B14F-4D97-AF65-F5344CB8AC3E}">
        <p14:creationId xmlns:p14="http://schemas.microsoft.com/office/powerpoint/2010/main" val="2102460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ntet">
            <a:extLst>
              <a:ext uri="{FF2B5EF4-FFF2-40B4-BE49-F238E27FC236}">
                <a16:creationId xmlns:a16="http://schemas.microsoft.com/office/drawing/2014/main" id="{C52C842D-F904-22EB-05CC-AB9213682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30FF930F-84E9-F995-2053-220883A570C5}"/>
              </a:ext>
            </a:extLst>
          </p:cNvPr>
          <p:cNvSpPr txBox="1"/>
          <p:nvPr/>
        </p:nvSpPr>
        <p:spPr>
          <a:xfrm>
            <a:off x="4402520" y="-49256"/>
            <a:ext cx="3386959" cy="523220"/>
          </a:xfrm>
          <a:prstGeom prst="rect">
            <a:avLst/>
          </a:prstGeom>
          <a:noFill/>
        </p:spPr>
        <p:txBody>
          <a:bodyPr wrap="square">
            <a:spAutoFit/>
          </a:bodyPr>
          <a:lstStyle/>
          <a:p>
            <a:pPr algn="ctr"/>
            <a:r>
              <a:rPr lang="ro-RO" sz="2800" b="1" dirty="0">
                <a:solidFill>
                  <a:srgbClr val="0070C0"/>
                </a:solidFill>
                <a:effectLst/>
                <a:latin typeface="Arial" panose="020B0604020202020204" pitchFamily="34" charset="0"/>
                <a:ea typeface="Times New Roman" panose="02020603050405020304" pitchFamily="18" charset="0"/>
              </a:rPr>
              <a:t>BREVETE EPO</a:t>
            </a:r>
            <a:endParaRPr lang="en-US" sz="2800" b="1" dirty="0">
              <a:solidFill>
                <a:srgbClr val="0070C0"/>
              </a:solidFill>
            </a:endParaRPr>
          </a:p>
        </p:txBody>
      </p:sp>
      <p:sp>
        <p:nvSpPr>
          <p:cNvPr id="6" name="TextBox 5">
            <a:extLst>
              <a:ext uri="{FF2B5EF4-FFF2-40B4-BE49-F238E27FC236}">
                <a16:creationId xmlns:a16="http://schemas.microsoft.com/office/drawing/2014/main" id="{5D5F7C9B-A08E-6A53-340E-CF0D55312088}"/>
              </a:ext>
            </a:extLst>
          </p:cNvPr>
          <p:cNvSpPr txBox="1"/>
          <p:nvPr/>
        </p:nvSpPr>
        <p:spPr>
          <a:xfrm>
            <a:off x="2710665" y="501134"/>
            <a:ext cx="6113122" cy="369332"/>
          </a:xfrm>
          <a:prstGeom prst="rect">
            <a:avLst/>
          </a:prstGeom>
          <a:noFill/>
          <a:ln>
            <a:noFill/>
          </a:ln>
        </p:spPr>
        <p:txBody>
          <a:bodyPr wrap="square">
            <a:spAutoFit/>
          </a:bodyPr>
          <a:lstStyle/>
          <a:p>
            <a:pPr algn="ctr">
              <a:buNone/>
            </a:pPr>
            <a:r>
              <a:rPr lang="ro-RO" sz="1800" b="1" dirty="0">
                <a:effectLst/>
                <a:latin typeface="Arial" panose="020B0604020202020204" pitchFamily="34" charset="0"/>
                <a:ea typeface="Times New Roman" panose="02020603050405020304" pitchFamily="18" charset="0"/>
                <a:cs typeface="Times New Roman" panose="02020603050405020304" pitchFamily="18" charset="0"/>
              </a:rPr>
              <a:t>ECHIPAMENT INOVATIV DE CONGELARE RAPIDĂ</a:t>
            </a:r>
            <a:endParaRPr lang="en-US" sz="1600" dirty="0">
              <a:effectLst/>
              <a:latin typeface="Courier"/>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A230544-CA94-FE9A-B87F-938A7158B1F9}"/>
              </a:ext>
            </a:extLst>
          </p:cNvPr>
          <p:cNvSpPr txBox="1"/>
          <p:nvPr/>
        </p:nvSpPr>
        <p:spPr>
          <a:xfrm>
            <a:off x="400869" y="712970"/>
            <a:ext cx="11532741" cy="5952399"/>
          </a:xfrm>
          <a:prstGeom prst="rect">
            <a:avLst/>
          </a:prstGeom>
          <a:noFill/>
          <a:ln>
            <a:noFill/>
          </a:ln>
        </p:spPr>
        <p:txBody>
          <a:bodyPr wrap="square">
            <a:spAutoFit/>
          </a:bodyPr>
          <a:lstStyle/>
          <a:p>
            <a:pPr marL="342900" lvl="0" indent="-342900">
              <a:lnSpc>
                <a:spcPct val="120000"/>
              </a:lnSpc>
              <a:buFont typeface="Symbol" panose="05050102010706020507" pitchFamily="18" charset="2"/>
              <a:buChar char=""/>
            </a:pPr>
            <a:r>
              <a:rPr lang="en-AU" sz="1400" b="1" dirty="0">
                <a:effectLst/>
                <a:latin typeface="Arial" panose="020B0604020202020204" pitchFamily="34" charset="0"/>
                <a:ea typeface="Times New Roman" panose="02020603050405020304" pitchFamily="18" charset="0"/>
                <a:cs typeface="Times New Roman" panose="02020603050405020304" pitchFamily="18" charset="0"/>
              </a:rPr>
              <a:t>CARACTERISTICI TEHNICE SI FUNCTIONALE</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a:effectLst/>
                <a:latin typeface="Arial" panose="020B0604020202020204" pitchFamily="34" charset="0"/>
                <a:ea typeface="Times New Roman" panose="02020603050405020304" pitchFamily="18" charset="0"/>
                <a:cs typeface="Times New Roman" panose="02020603050405020304" pitchFamily="18" charset="0"/>
              </a:rPr>
              <a:t>Tip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echipament</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funcționare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discontinuă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tip cabinet;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Lungime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totală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incintei</a:t>
            </a:r>
            <a:endParaRPr lang="en-US" sz="1400" dirty="0">
              <a:effectLst/>
              <a:latin typeface="Courier"/>
              <a:ea typeface="Times New Roman" panose="02020603050405020304" pitchFamily="18" charset="0"/>
              <a:cs typeface="Times New Roman" panose="02020603050405020304" pitchFamily="18" charset="0"/>
            </a:endParaRPr>
          </a:p>
          <a:p>
            <a:pPr marL="215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termoizolate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1600 mm;</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Lățime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totală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incintei</a:t>
            </a:r>
            <a:endParaRPr lang="en-US" sz="1400" dirty="0">
              <a:effectLst/>
              <a:latin typeface="Courier"/>
              <a:ea typeface="Times New Roman" panose="02020603050405020304" pitchFamily="18" charset="0"/>
              <a:cs typeface="Times New Roman" panose="02020603050405020304" pitchFamily="18" charset="0"/>
            </a:endParaRPr>
          </a:p>
          <a:p>
            <a:pPr marL="215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termoizolate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1120 mm;</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Înălțime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totală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incintei</a:t>
            </a:r>
            <a:endParaRPr lang="en-US" sz="1400" dirty="0">
              <a:effectLst/>
              <a:latin typeface="Courier"/>
              <a:ea typeface="Times New Roman" panose="02020603050405020304" pitchFamily="18" charset="0"/>
              <a:cs typeface="Times New Roman" panose="02020603050405020304" pitchFamily="18" charset="0"/>
            </a:endParaRPr>
          </a:p>
          <a:p>
            <a:pPr marL="215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termoizolate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2260 mm;</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Volum</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incintă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congelare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volum</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interior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aprx</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800 l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camera de </a:t>
            </a:r>
            <a:endParaRPr lang="en-US" sz="1400" dirty="0">
              <a:effectLst/>
              <a:latin typeface="Courier"/>
              <a:ea typeface="Times New Roman" panose="02020603050405020304" pitchFamily="18" charset="0"/>
              <a:cs typeface="Times New Roman" panose="02020603050405020304" pitchFamily="18" charset="0"/>
            </a:endParaRPr>
          </a:p>
          <a:p>
            <a:pPr marL="27432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congelare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rapidă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aprx</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1300 l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camera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păstrare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stare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congelată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a:effectLst/>
                <a:latin typeface="Arial" panose="020B0604020202020204" pitchFamily="34" charset="0"/>
                <a:ea typeface="Times New Roman" panose="02020603050405020304" pitchFamily="18" charset="0"/>
                <a:cs typeface="Times New Roman" panose="02020603050405020304" pitchFamily="18" charset="0"/>
              </a:rPr>
              <a:t>Capacitate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lucru</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aprx</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între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5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10 kg,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funcție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dimensiunile</a:t>
            </a:r>
            <a:endParaRPr lang="en-US" sz="1400" dirty="0">
              <a:effectLst/>
              <a:latin typeface="Courier"/>
              <a:ea typeface="Times New Roman" panose="02020603050405020304" pitchFamily="18" charset="0"/>
              <a:cs typeface="Times New Roman" panose="02020603050405020304" pitchFamily="18" charset="0"/>
            </a:endParaRPr>
          </a:p>
          <a:p>
            <a:pPr marL="2501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forma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produselor</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congelate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a:effectLst/>
                <a:latin typeface="Arial" panose="020B0604020202020204" pitchFamily="34" charset="0"/>
                <a:ea typeface="Times New Roman" panose="02020603050405020304" pitchFamily="18" charset="0"/>
                <a:cs typeface="Times New Roman" panose="02020603050405020304" pitchFamily="18" charset="0"/>
              </a:rPr>
              <a:t>Agent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azot</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lichid</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Distribuire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agent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prin</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pulverizare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agent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lichid</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Injectare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agent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duze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speciale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adaptate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condițiilor</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Grosime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izolație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termică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150 mm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pentru</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congelare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endParaRPr lang="en-US" sz="1400" dirty="0">
              <a:effectLst/>
              <a:latin typeface="Courier"/>
              <a:ea typeface="Times New Roman" panose="02020603050405020304" pitchFamily="18" charset="0"/>
              <a:cs typeface="Times New Roman" panose="02020603050405020304" pitchFamily="18" charset="0"/>
            </a:endParaRPr>
          </a:p>
          <a:p>
            <a:pPr marL="2501900" indent="241300" algn="just">
              <a:buNone/>
            </a:pPr>
            <a:r>
              <a:rPr lang="en-AU" sz="1400" dirty="0">
                <a:effectLst/>
                <a:latin typeface="Arial" panose="020B0604020202020204" pitchFamily="34" charset="0"/>
                <a:ea typeface="Times New Roman" panose="02020603050405020304" pitchFamily="18" charset="0"/>
                <a:cs typeface="Times New Roman" panose="02020603050405020304" pitchFamily="18" charset="0"/>
              </a:rPr>
              <a:t>100 mm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pentru</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păstrare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în</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stare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congelată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Recirculare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vapori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agent</a:t>
            </a:r>
            <a:endParaRPr lang="en-US" sz="1400" dirty="0">
              <a:effectLst/>
              <a:latin typeface="Courier"/>
              <a:ea typeface="Times New Roman" panose="02020603050405020304" pitchFamily="18" charset="0"/>
              <a:cs typeface="Times New Roman" panose="02020603050405020304" pitchFamily="18" charset="0"/>
            </a:endParaRPr>
          </a:p>
          <a:p>
            <a:pPr marL="215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motoare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ventilator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prevazute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elice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a:t>
            </a:r>
            <a:endParaRPr lang="en-US" sz="1400" dirty="0">
              <a:effectLst/>
              <a:latin typeface="Courier"/>
              <a:ea typeface="Times New Roman" panose="02020603050405020304" pitchFamily="18" charset="0"/>
              <a:cs typeface="Times New Roman" panose="02020603050405020304" pitchFamily="18" charset="0"/>
            </a:endParaRPr>
          </a:p>
          <a:p>
            <a:pPr marL="2501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refulare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Evacuare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vapori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agent</a:t>
            </a:r>
            <a:endParaRPr lang="en-US" sz="1400" dirty="0">
              <a:effectLst/>
              <a:latin typeface="Courier"/>
              <a:ea typeface="Times New Roman" panose="02020603050405020304" pitchFamily="18" charset="0"/>
              <a:cs typeface="Times New Roman" panose="02020603050405020304" pitchFamily="18" charset="0"/>
            </a:endParaRPr>
          </a:p>
          <a:p>
            <a:pPr marL="215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tubulatură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prevăzută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valve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evacuare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Ușile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acces</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izolate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termic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prevăzute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garnituri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a:t>
            </a:r>
            <a:endParaRPr lang="en-US" sz="1400" dirty="0">
              <a:effectLst/>
              <a:latin typeface="Courier"/>
              <a:ea typeface="Times New Roman" panose="02020603050405020304" pitchFamily="18" charset="0"/>
              <a:cs typeface="Times New Roman" panose="02020603050405020304" pitchFamily="18" charset="0"/>
            </a:endParaRPr>
          </a:p>
          <a:p>
            <a:pPr marL="2501900" indent="2413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etanșare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rezistențe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degivrare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Sursă</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agent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criogenic</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vas Dewar cu cap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purjare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
              <a:tabLst>
                <a:tab pos="180340" algn="l"/>
              </a:tabLst>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Monitorizare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și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control: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automatizat</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cu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posibilitate</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 de </a:t>
            </a: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reglare</a:t>
            </a:r>
            <a:endParaRPr lang="en-US" sz="1400" dirty="0">
              <a:effectLst/>
              <a:latin typeface="Courier"/>
              <a:ea typeface="Times New Roman" panose="02020603050405020304" pitchFamily="18" charset="0"/>
              <a:cs typeface="Times New Roman" panose="02020603050405020304" pitchFamily="18" charset="0"/>
            </a:endParaRPr>
          </a:p>
          <a:p>
            <a:pPr marL="2514600" indent="228600" algn="just">
              <a:buNone/>
            </a:pPr>
            <a:r>
              <a:rPr lang="en-AU" sz="1400" dirty="0" err="1">
                <a:effectLst/>
                <a:latin typeface="Arial" panose="020B0604020202020204" pitchFamily="34" charset="0"/>
                <a:ea typeface="Times New Roman" panose="02020603050405020304" pitchFamily="18" charset="0"/>
                <a:cs typeface="Times New Roman" panose="02020603050405020304" pitchFamily="18" charset="0"/>
              </a:rPr>
              <a:t>parametri</a:t>
            </a:r>
            <a:r>
              <a:rPr lang="en-AU" sz="1400" dirty="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Courier"/>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929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72A2693-54C1-1480-8AB9-B0965DE5BBC3}"/>
              </a:ext>
            </a:extLst>
          </p:cNvPr>
          <p:cNvSpPr txBox="1"/>
          <p:nvPr/>
        </p:nvSpPr>
        <p:spPr>
          <a:xfrm>
            <a:off x="4402520" y="-49256"/>
            <a:ext cx="3386959" cy="523220"/>
          </a:xfrm>
          <a:prstGeom prst="rect">
            <a:avLst/>
          </a:prstGeom>
          <a:noFill/>
        </p:spPr>
        <p:txBody>
          <a:bodyPr wrap="square">
            <a:spAutoFit/>
          </a:bodyPr>
          <a:lstStyle/>
          <a:p>
            <a:pPr algn="ctr"/>
            <a:r>
              <a:rPr lang="ro-RO" sz="2800" b="1" dirty="0">
                <a:solidFill>
                  <a:srgbClr val="0070C0"/>
                </a:solidFill>
                <a:effectLst/>
                <a:latin typeface="Arial" panose="020B0604020202020204" pitchFamily="34" charset="0"/>
                <a:ea typeface="Times New Roman" panose="02020603050405020304" pitchFamily="18" charset="0"/>
              </a:rPr>
              <a:t>BREVETE EPO</a:t>
            </a:r>
            <a:endParaRPr lang="en-US" sz="2800" b="1" dirty="0">
              <a:solidFill>
                <a:srgbClr val="0070C0"/>
              </a:solidFill>
            </a:endParaRPr>
          </a:p>
        </p:txBody>
      </p:sp>
      <p:pic>
        <p:nvPicPr>
          <p:cNvPr id="5" name="Picture 4" descr="antet">
            <a:extLst>
              <a:ext uri="{FF2B5EF4-FFF2-40B4-BE49-F238E27FC236}">
                <a16:creationId xmlns:a16="http://schemas.microsoft.com/office/drawing/2014/main" id="{9470F1F7-7296-5262-2FB3-6D087772B2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1738"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31AB668-9A78-767B-2A28-BC797F03FA0B}"/>
              </a:ext>
            </a:extLst>
          </p:cNvPr>
          <p:cNvSpPr txBox="1"/>
          <p:nvPr/>
        </p:nvSpPr>
        <p:spPr>
          <a:xfrm>
            <a:off x="1756881" y="646056"/>
            <a:ext cx="9287839" cy="369332"/>
          </a:xfrm>
          <a:prstGeom prst="rect">
            <a:avLst/>
          </a:prstGeom>
          <a:noFill/>
          <a:ln>
            <a:noFill/>
          </a:ln>
        </p:spPr>
        <p:txBody>
          <a:bodyPr wrap="square">
            <a:spAutoFit/>
          </a:bodyPr>
          <a:lstStyle/>
          <a:p>
            <a:r>
              <a:rPr lang="en-US" b="1" dirty="0"/>
              <a:t>SECŢIE MULTIFUNCŢIONALĂ PENTRU CITIREA PARAMETRILOR SOLULUI</a:t>
            </a:r>
          </a:p>
        </p:txBody>
      </p:sp>
      <p:sp>
        <p:nvSpPr>
          <p:cNvPr id="10" name="TextBox 9">
            <a:extLst>
              <a:ext uri="{FF2B5EF4-FFF2-40B4-BE49-F238E27FC236}">
                <a16:creationId xmlns:a16="http://schemas.microsoft.com/office/drawing/2014/main" id="{A67E7D04-2F26-C2FE-0FA5-26A6BE2F7405}"/>
              </a:ext>
            </a:extLst>
          </p:cNvPr>
          <p:cNvSpPr txBox="1"/>
          <p:nvPr/>
        </p:nvSpPr>
        <p:spPr>
          <a:xfrm>
            <a:off x="183390" y="2158808"/>
            <a:ext cx="11601068" cy="646331"/>
          </a:xfrm>
          <a:prstGeom prst="rect">
            <a:avLst/>
          </a:prstGeom>
          <a:noFill/>
          <a:ln>
            <a:solidFill>
              <a:srgbClr val="FF0000"/>
            </a:solidFill>
          </a:ln>
          <a:effectLst>
            <a:glow rad="139700">
              <a:schemeClr val="accent6">
                <a:satMod val="175000"/>
                <a:alpha val="40000"/>
              </a:schemeClr>
            </a:glow>
          </a:effectLst>
        </p:spPr>
        <p:txBody>
          <a:bodyPr wrap="square">
            <a:spAutoFit/>
          </a:bodyPr>
          <a:lstStyle/>
          <a:p>
            <a:r>
              <a:rPr lang="ro-RO" dirty="0"/>
              <a:t>Muraru V. M., Muraru S. L., Constantin N., Muraru-Ionel C., Ganea </a:t>
            </a:r>
            <a:r>
              <a:rPr lang="ro-RO" dirty="0" err="1"/>
              <a:t>Christu</a:t>
            </a:r>
            <a:r>
              <a:rPr lang="ro-RO" dirty="0"/>
              <a:t> I. - </a:t>
            </a:r>
            <a:r>
              <a:rPr lang="ro-RO" i="1" dirty="0" err="1"/>
              <a:t>Multifunctional</a:t>
            </a:r>
            <a:r>
              <a:rPr lang="ro-RO" i="1" dirty="0"/>
              <a:t> unit </a:t>
            </a:r>
            <a:r>
              <a:rPr lang="ro-RO" i="1" dirty="0" err="1"/>
              <a:t>and</a:t>
            </a:r>
            <a:r>
              <a:rPr lang="ro-RO" i="1" dirty="0"/>
              <a:t> </a:t>
            </a:r>
            <a:r>
              <a:rPr lang="ro-RO" i="1" dirty="0" err="1"/>
              <a:t>method</a:t>
            </a:r>
            <a:r>
              <a:rPr lang="ro-RO" i="1" dirty="0"/>
              <a:t> for </a:t>
            </a:r>
            <a:r>
              <a:rPr lang="ro-RO" i="1" dirty="0" err="1"/>
              <a:t>reading</a:t>
            </a:r>
            <a:r>
              <a:rPr lang="ro-RO" i="1" dirty="0"/>
              <a:t> </a:t>
            </a:r>
            <a:r>
              <a:rPr lang="ro-RO" i="1" dirty="0" err="1"/>
              <a:t>and</a:t>
            </a:r>
            <a:r>
              <a:rPr lang="ro-RO" i="1" dirty="0"/>
              <a:t> </a:t>
            </a:r>
            <a:r>
              <a:rPr lang="ro-RO" i="1" dirty="0" err="1"/>
              <a:t>processing</a:t>
            </a:r>
            <a:r>
              <a:rPr lang="ro-RO" i="1" dirty="0"/>
              <a:t> </a:t>
            </a:r>
            <a:r>
              <a:rPr lang="ro-RO" i="1" dirty="0" err="1"/>
              <a:t>soil</a:t>
            </a:r>
            <a:r>
              <a:rPr lang="ro-RO" i="1" dirty="0"/>
              <a:t> </a:t>
            </a:r>
            <a:r>
              <a:rPr lang="ro-RO" i="1" dirty="0" err="1"/>
              <a:t>parameters</a:t>
            </a:r>
            <a:r>
              <a:rPr lang="ro-RO" dirty="0"/>
              <a:t>, EP3779396B1 / 23.08.2023</a:t>
            </a:r>
            <a:endParaRPr lang="en-US" dirty="0"/>
          </a:p>
        </p:txBody>
      </p:sp>
      <p:sp>
        <p:nvSpPr>
          <p:cNvPr id="3" name="TextBox 2">
            <a:extLst>
              <a:ext uri="{FF2B5EF4-FFF2-40B4-BE49-F238E27FC236}">
                <a16:creationId xmlns:a16="http://schemas.microsoft.com/office/drawing/2014/main" id="{B32245AC-1BFB-1462-2715-1E65C0D7F135}"/>
              </a:ext>
            </a:extLst>
          </p:cNvPr>
          <p:cNvSpPr txBox="1"/>
          <p:nvPr/>
        </p:nvSpPr>
        <p:spPr>
          <a:xfrm>
            <a:off x="183390" y="1354246"/>
            <a:ext cx="11601068" cy="646331"/>
          </a:xfrm>
          <a:prstGeom prst="rect">
            <a:avLst/>
          </a:prstGeom>
          <a:noFill/>
          <a:ln>
            <a:solidFill>
              <a:srgbClr val="FF0000"/>
            </a:solidFill>
          </a:ln>
          <a:effectLst>
            <a:glow rad="139700">
              <a:schemeClr val="accent6">
                <a:satMod val="175000"/>
                <a:alpha val="40000"/>
              </a:schemeClr>
            </a:glow>
          </a:effectLst>
        </p:spPr>
        <p:txBody>
          <a:bodyPr wrap="square">
            <a:spAutoFit/>
          </a:bodyPr>
          <a:lstStyle/>
          <a:p>
            <a:r>
              <a:rPr lang="ro-RO" sz="1800" b="1" dirty="0">
                <a:effectLst/>
                <a:latin typeface="Arial" panose="020B0604020202020204" pitchFamily="34" charset="0"/>
                <a:ea typeface="Times New Roman" panose="02020603050405020304" pitchFamily="18" charset="0"/>
              </a:rPr>
              <a:t>Proiect </a:t>
            </a:r>
            <a:r>
              <a:rPr lang="en-US" b="1" dirty="0"/>
              <a:t>41PCCDI</a:t>
            </a:r>
            <a:r>
              <a:rPr lang="ro-RO" b="1" dirty="0"/>
              <a:t>: </a:t>
            </a:r>
            <a:r>
              <a:rPr lang="ro-RO" dirty="0"/>
              <a:t> </a:t>
            </a:r>
            <a:r>
              <a:rPr lang="ro-RO" sz="1800" b="1" dirty="0">
                <a:effectLst/>
                <a:latin typeface="Arial" panose="020B0604020202020204" pitchFamily="34" charset="0"/>
                <a:ea typeface="Times New Roman" panose="02020603050405020304" pitchFamily="18" charset="0"/>
              </a:rPr>
              <a:t>Eco-</a:t>
            </a:r>
            <a:r>
              <a:rPr lang="ro-RO" sz="1800" b="1" dirty="0" err="1">
                <a:effectLst/>
                <a:latin typeface="Arial" panose="020B0604020202020204" pitchFamily="34" charset="0"/>
                <a:ea typeface="Times New Roman" panose="02020603050405020304" pitchFamily="18" charset="0"/>
              </a:rPr>
              <a:t>nano</a:t>
            </a:r>
            <a:r>
              <a:rPr lang="ro-RO" sz="1800" b="1" dirty="0">
                <a:effectLst/>
                <a:latin typeface="Arial" panose="020B0604020202020204" pitchFamily="34" charset="0"/>
                <a:ea typeface="Times New Roman" panose="02020603050405020304" pitchFamily="18" charset="0"/>
              </a:rPr>
              <a:t>-tehnologii si echipamente inteligente pentru cartografierea </a:t>
            </a:r>
            <a:r>
              <a:rPr lang="ro-RO" sz="1800" b="1" dirty="0" err="1">
                <a:effectLst/>
                <a:latin typeface="Arial" panose="020B0604020202020204" pitchFamily="34" charset="0"/>
                <a:ea typeface="Times New Roman" panose="02020603050405020304" pitchFamily="18" charset="0"/>
              </a:rPr>
              <a:t>proprietatilor</a:t>
            </a:r>
            <a:r>
              <a:rPr lang="ro-RO" sz="1800" b="1" dirty="0">
                <a:effectLst/>
                <a:latin typeface="Arial" panose="020B0604020202020204" pitchFamily="34" charset="0"/>
                <a:ea typeface="Times New Roman" panose="02020603050405020304" pitchFamily="18" charset="0"/>
              </a:rPr>
              <a:t> solului si evaluarea in dinamica plantei, in vederea </a:t>
            </a:r>
            <a:r>
              <a:rPr lang="ro-RO" sz="1800" b="1" dirty="0" err="1">
                <a:effectLst/>
                <a:latin typeface="Arial" panose="020B0604020202020204" pitchFamily="34" charset="0"/>
                <a:ea typeface="Times New Roman" panose="02020603050405020304" pitchFamily="18" charset="0"/>
              </a:rPr>
              <a:t>eficientizarii</a:t>
            </a:r>
            <a:r>
              <a:rPr lang="ro-RO" sz="1800" b="1" dirty="0">
                <a:effectLst/>
                <a:latin typeface="Arial" panose="020B0604020202020204" pitchFamily="34" charset="0"/>
                <a:ea typeface="Times New Roman" panose="02020603050405020304" pitchFamily="18" charset="0"/>
              </a:rPr>
              <a:t> </a:t>
            </a:r>
            <a:r>
              <a:rPr lang="ro-RO" sz="1800" b="1" dirty="0" err="1">
                <a:effectLst/>
                <a:latin typeface="Arial" panose="020B0604020202020204" pitchFamily="34" charset="0"/>
                <a:ea typeface="Times New Roman" panose="02020603050405020304" pitchFamily="18" charset="0"/>
              </a:rPr>
              <a:t>productiei</a:t>
            </a:r>
            <a:r>
              <a:rPr lang="ro-RO" sz="1800" b="1" dirty="0">
                <a:effectLst/>
                <a:latin typeface="Arial" panose="020B0604020202020204" pitchFamily="34" charset="0"/>
                <a:ea typeface="Times New Roman" panose="02020603050405020304" pitchFamily="18" charset="0"/>
              </a:rPr>
              <a:t> agricole si </a:t>
            </a:r>
            <a:r>
              <a:rPr lang="ro-RO" sz="1800" b="1" dirty="0" err="1">
                <a:effectLst/>
                <a:latin typeface="Arial" panose="020B0604020202020204" pitchFamily="34" charset="0"/>
                <a:ea typeface="Times New Roman" panose="02020603050405020304" pitchFamily="18" charset="0"/>
              </a:rPr>
              <a:t>protectiei</a:t>
            </a:r>
            <a:r>
              <a:rPr lang="ro-RO" sz="1800" b="1" dirty="0">
                <a:effectLst/>
                <a:latin typeface="Arial" panose="020B0604020202020204" pitchFamily="34" charset="0"/>
                <a:ea typeface="Times New Roman" panose="02020603050405020304" pitchFamily="18" charset="0"/>
              </a:rPr>
              <a:t> mediului</a:t>
            </a:r>
            <a:endParaRPr lang="en-US" dirty="0"/>
          </a:p>
        </p:txBody>
      </p:sp>
      <p:sp>
        <p:nvSpPr>
          <p:cNvPr id="6" name="TextBox 5">
            <a:extLst>
              <a:ext uri="{FF2B5EF4-FFF2-40B4-BE49-F238E27FC236}">
                <a16:creationId xmlns:a16="http://schemas.microsoft.com/office/drawing/2014/main" id="{1526ED27-3061-725D-BA5B-99F4309C5BAD}"/>
              </a:ext>
            </a:extLst>
          </p:cNvPr>
          <p:cNvSpPr txBox="1"/>
          <p:nvPr/>
        </p:nvSpPr>
        <p:spPr>
          <a:xfrm>
            <a:off x="5386630" y="2963370"/>
            <a:ext cx="6337838" cy="3935501"/>
          </a:xfrm>
          <a:prstGeom prst="rect">
            <a:avLst/>
          </a:prstGeom>
          <a:noFill/>
          <a:ln>
            <a:solidFill>
              <a:schemeClr val="bg2"/>
            </a:solidFill>
          </a:ln>
        </p:spPr>
        <p:txBody>
          <a:bodyPr wrap="square">
            <a:spAutoFit/>
          </a:bodyPr>
          <a:lstStyle/>
          <a:p>
            <a:pPr algn="just">
              <a:lnSpc>
                <a:spcPct val="150000"/>
              </a:lnSpc>
              <a:spcAft>
                <a:spcPts val="800"/>
              </a:spcAft>
              <a:buNone/>
            </a:pPr>
            <a:r>
              <a:rPr lang="en-GB" sz="1400" dirty="0" err="1">
                <a:effectLst/>
                <a:latin typeface="Arial" panose="020B0604020202020204" pitchFamily="34" charset="0"/>
                <a:ea typeface="Calibri" panose="020F0502020204030204" pitchFamily="34" charset="0"/>
                <a:cs typeface="Times New Roman" panose="02020603050405020304" pitchFamily="18" charset="0"/>
              </a:rPr>
              <a:t>Secţie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multifuncţională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pentru</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citirea</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parametrilor</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solului</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montată</a:t>
            </a:r>
            <a:r>
              <a:rPr lang="en-GB" sz="1400" dirty="0">
                <a:effectLst/>
                <a:latin typeface="Arial" panose="020B0604020202020204" pitchFamily="34" charset="0"/>
                <a:ea typeface="Calibri" panose="020F0502020204030204" pitchFamily="34" charset="0"/>
                <a:cs typeface="Times New Roman" panose="02020603050405020304" pitchFamily="18" charset="0"/>
              </a:rPr>
              <a:t> pe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cadrul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unui</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utilaj</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agricol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tractat</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err="1">
                <a:effectLst/>
                <a:latin typeface="Arial" panose="020B0604020202020204" pitchFamily="34" charset="0"/>
                <a:ea typeface="Calibri" panose="020F0502020204030204" pitchFamily="34" charset="0"/>
                <a:cs typeface="Times New Roman" panose="02020603050405020304" pitchFamily="18" charset="0"/>
              </a:rPr>
              <a:t>caracterizată</a:t>
            </a:r>
            <a:r>
              <a:rPr lang="en-GB" sz="1400" b="1"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err="1">
                <a:effectLst/>
                <a:latin typeface="Arial" panose="020B0604020202020204" pitchFamily="34" charset="0"/>
                <a:ea typeface="Calibri" panose="020F0502020204030204" pitchFamily="34" charset="0"/>
                <a:cs typeface="Times New Roman" panose="02020603050405020304" pitchFamily="18" charset="0"/>
              </a:rPr>
              <a:t>prin</a:t>
            </a:r>
            <a:r>
              <a:rPr lang="en-GB" sz="1400" b="1"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err="1">
                <a:effectLst/>
                <a:latin typeface="Arial" panose="020B0604020202020204" pitchFamily="34" charset="0"/>
                <a:ea typeface="Calibri" panose="020F0502020204030204" pitchFamily="34" charset="0"/>
                <a:cs typeface="Times New Roman" panose="02020603050405020304" pitchFamily="18" charset="0"/>
              </a:rPr>
              <a:t>aceea</a:t>
            </a:r>
            <a:r>
              <a:rPr lang="en-GB" sz="1400" b="1"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err="1">
                <a:effectLst/>
                <a:latin typeface="Arial" panose="020B0604020202020204" pitchFamily="34" charset="0"/>
                <a:ea typeface="Calibri" panose="020F0502020204030204" pitchFamily="34" charset="0"/>
                <a:cs typeface="Times New Roman" panose="02020603050405020304" pitchFamily="18" charset="0"/>
              </a:rPr>
              <a:t>că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este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alcătuită</a:t>
            </a:r>
            <a:r>
              <a:rPr lang="en-GB" sz="1400" dirty="0">
                <a:effectLst/>
                <a:latin typeface="Arial" panose="020B0604020202020204" pitchFamily="34" charset="0"/>
                <a:ea typeface="Calibri" panose="020F0502020204030204" pitchFamily="34" charset="0"/>
                <a:cs typeface="Times New Roman" panose="02020603050405020304" pitchFamily="18" charset="0"/>
              </a:rPr>
              <a:t> din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brăzdarul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1</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în</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formă</a:t>
            </a:r>
            <a:r>
              <a:rPr lang="en-GB" sz="1400" dirty="0">
                <a:effectLst/>
                <a:latin typeface="Arial" panose="020B0604020202020204" pitchFamily="34" charset="0"/>
                <a:ea typeface="Calibri" panose="020F0502020204030204" pitchFamily="34" charset="0"/>
                <a:cs typeface="Times New Roman" panose="02020603050405020304" pitchFamily="18" charset="0"/>
              </a:rPr>
              <a:t> de “V”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culcat</a:t>
            </a:r>
            <a:r>
              <a:rPr lang="en-GB" sz="1400" dirty="0">
                <a:effectLst/>
                <a:latin typeface="Arial" panose="020B0604020202020204" pitchFamily="34" charset="0"/>
                <a:ea typeface="Calibri" panose="020F0502020204030204" pitchFamily="34" charset="0"/>
                <a:cs typeface="Times New Roman" panose="02020603050405020304" pitchFamily="18" charset="0"/>
              </a:rPr>
              <a:t>, cu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vârful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spre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direcţia</a:t>
            </a:r>
            <a:r>
              <a:rPr lang="en-GB" sz="1400" dirty="0">
                <a:effectLst/>
                <a:latin typeface="Arial" panose="020B0604020202020204" pitchFamily="34" charset="0"/>
                <a:ea typeface="Calibri" panose="020F0502020204030204" pitchFamily="34" charset="0"/>
                <a:cs typeface="Times New Roman" panose="02020603050405020304" pitchFamily="18" charset="0"/>
              </a:rPr>
              <a:t> de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înaintare</a:t>
            </a:r>
            <a:r>
              <a:rPr lang="en-GB" sz="1400" dirty="0">
                <a:effectLst/>
                <a:latin typeface="Arial" panose="020B0604020202020204" pitchFamily="34" charset="0"/>
                <a:ea typeface="Calibri" panose="020F0502020204030204" pitchFamily="34" charset="0"/>
                <a:cs typeface="Times New Roman" panose="02020603050405020304" pitchFamily="18" charset="0"/>
              </a:rPr>
              <a:t>, din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suportul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2 </a:t>
            </a:r>
            <a:r>
              <a:rPr lang="en-GB" sz="1400" dirty="0">
                <a:effectLst/>
                <a:latin typeface="Arial" panose="020B0604020202020204" pitchFamily="34" charset="0"/>
                <a:ea typeface="Calibri" panose="020F0502020204030204" pitchFamily="34" charset="0"/>
                <a:cs typeface="Times New Roman" panose="02020603050405020304" pitchFamily="18" charset="0"/>
              </a:rPr>
              <a:t>de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fixare</a:t>
            </a:r>
            <a:r>
              <a:rPr lang="en-GB" sz="1400" dirty="0">
                <a:effectLst/>
                <a:latin typeface="Arial" panose="020B0604020202020204" pitchFamily="34" charset="0"/>
                <a:ea typeface="Calibri" panose="020F0502020204030204" pitchFamily="34" charset="0"/>
                <a:cs typeface="Times New Roman" panose="02020603050405020304" pitchFamily="18" charset="0"/>
              </a:rPr>
              <a:t> pe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cadru</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tubul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3 </a:t>
            </a:r>
            <a:r>
              <a:rPr lang="en-GB" sz="1400" dirty="0">
                <a:effectLst/>
                <a:latin typeface="Arial" panose="020B0604020202020204" pitchFamily="34" charset="0"/>
                <a:ea typeface="Calibri" panose="020F0502020204030204" pitchFamily="34" charset="0"/>
                <a:cs typeface="Times New Roman" panose="02020603050405020304" pitchFamily="18" charset="0"/>
              </a:rPr>
              <a:t>cu cap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sferic</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prevăzut</a:t>
            </a:r>
            <a:r>
              <a:rPr lang="en-GB" sz="1400" dirty="0">
                <a:effectLst/>
                <a:latin typeface="Arial" panose="020B0604020202020204" pitchFamily="34" charset="0"/>
                <a:ea typeface="Calibri" panose="020F0502020204030204" pitchFamily="34" charset="0"/>
                <a:cs typeface="Times New Roman" panose="02020603050405020304" pitchFamily="18" charset="0"/>
              </a:rPr>
              <a:t> cu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gură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pentru</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preluarea</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probelor</a:t>
            </a:r>
            <a:r>
              <a:rPr lang="en-GB" sz="1400" dirty="0">
                <a:effectLst/>
                <a:latin typeface="Arial" panose="020B0604020202020204" pitchFamily="34" charset="0"/>
                <a:ea typeface="Calibri" panose="020F0502020204030204" pitchFamily="34" charset="0"/>
                <a:cs typeface="Times New Roman" panose="02020603050405020304" pitchFamily="18" charset="0"/>
              </a:rPr>
              <a:t> de sol,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obturatorul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4</a:t>
            </a:r>
            <a:r>
              <a:rPr lang="en-GB" sz="1400" dirty="0">
                <a:effectLst/>
                <a:latin typeface="Arial" panose="020B0604020202020204" pitchFamily="34" charset="0"/>
                <a:ea typeface="Calibri" panose="020F0502020204030204" pitchFamily="34" charset="0"/>
                <a:cs typeface="Times New Roman" panose="02020603050405020304" pitchFamily="18" charset="0"/>
              </a:rPr>
              <a:t> care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opreşte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solul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în</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interiorul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brăzdarului</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pentru</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citirea</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parametrilor</a:t>
            </a:r>
            <a:r>
              <a:rPr lang="en-GB" sz="1400" dirty="0">
                <a:effectLst/>
                <a:latin typeface="Arial" panose="020B0604020202020204" pitchFamily="34" charset="0"/>
                <a:ea typeface="Calibri" panose="020F0502020204030204" pitchFamily="34" charset="0"/>
                <a:cs typeface="Times New Roman" panose="02020603050405020304" pitchFamily="18" charset="0"/>
              </a:rPr>
              <a:t> şi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permite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preluarea</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eşantionului</a:t>
            </a:r>
            <a:r>
              <a:rPr lang="en-GB" sz="1400" dirty="0">
                <a:effectLst/>
                <a:latin typeface="Arial" panose="020B0604020202020204" pitchFamily="34" charset="0"/>
                <a:ea typeface="Calibri" panose="020F0502020204030204" pitchFamily="34" charset="0"/>
                <a:cs typeface="Times New Roman" panose="02020603050405020304" pitchFamily="18" charset="0"/>
              </a:rPr>
              <a:t> de sol,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jgheabul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5</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prin</a:t>
            </a:r>
            <a:r>
              <a:rPr lang="en-GB" sz="1400" dirty="0">
                <a:effectLst/>
                <a:latin typeface="Arial" panose="020B0604020202020204" pitchFamily="34" charset="0"/>
                <a:ea typeface="Calibri" panose="020F0502020204030204" pitchFamily="34" charset="0"/>
                <a:cs typeface="Times New Roman" panose="02020603050405020304" pitchFamily="18" charset="0"/>
              </a:rPr>
              <a:t> care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circulă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sau</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staţionează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solul</a:t>
            </a:r>
            <a:r>
              <a:rPr lang="en-GB" sz="1400" dirty="0">
                <a:effectLst/>
                <a:latin typeface="Arial" panose="020B0604020202020204" pitchFamily="34" charset="0"/>
                <a:ea typeface="Calibri" panose="020F0502020204030204" pitchFamily="34" charset="0"/>
                <a:cs typeface="Times New Roman" panose="02020603050405020304" pitchFamily="18" charset="0"/>
              </a:rPr>
              <a:t> din care se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prelevează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probele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actuatorul</a:t>
            </a:r>
            <a:r>
              <a:rPr lang="en-GB" sz="1400" dirty="0">
                <a:effectLst/>
                <a:latin typeface="Arial" panose="020B0604020202020204" pitchFamily="34" charset="0"/>
                <a:ea typeface="Calibri" panose="020F0502020204030204" pitchFamily="34" charset="0"/>
                <a:cs typeface="Times New Roman" panose="02020603050405020304" pitchFamily="18" charset="0"/>
              </a:rPr>
              <a:t> linear </a:t>
            </a:r>
            <a:r>
              <a:rPr lang="en-GB" sz="1400" b="1" dirty="0">
                <a:effectLst/>
                <a:latin typeface="Arial" panose="020B0604020202020204" pitchFamily="34" charset="0"/>
                <a:ea typeface="Calibri" panose="020F0502020204030204" pitchFamily="34" charset="0"/>
                <a:cs typeface="Times New Roman" panose="02020603050405020304" pitchFamily="18" charset="0"/>
              </a:rPr>
              <a:t>6</a:t>
            </a:r>
            <a:r>
              <a:rPr lang="en-GB" sz="1400" dirty="0">
                <a:effectLst/>
                <a:latin typeface="Arial" panose="020B0604020202020204" pitchFamily="34" charset="0"/>
                <a:ea typeface="Calibri" panose="020F0502020204030204" pitchFamily="34" charset="0"/>
                <a:cs typeface="Times New Roman" panose="02020603050405020304" pitchFamily="18" charset="0"/>
              </a:rPr>
              <a:t> care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actionează</a:t>
            </a:r>
            <a:r>
              <a:rPr lang="en-GB" sz="1400" dirty="0">
                <a:effectLst/>
                <a:latin typeface="Arial" panose="020B0604020202020204" pitchFamily="34" charset="0"/>
                <a:ea typeface="Calibri" panose="020F0502020204030204" pitchFamily="34" charset="0"/>
                <a:cs typeface="Times New Roman" panose="02020603050405020304" pitchFamily="18" charset="0"/>
              </a:rPr>
              <a:t> pe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verticală</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obturatorul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4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între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extremităţile</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unui</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şliţ</a:t>
            </a:r>
            <a:r>
              <a:rPr lang="en-GB" sz="1400" b="1"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a:effectLst/>
                <a:latin typeface="Arial" panose="020B0604020202020204" pitchFamily="34" charset="0"/>
                <a:ea typeface="Calibri" panose="020F0502020204030204" pitchFamily="34" charset="0"/>
                <a:cs typeface="Times New Roman" panose="02020603050405020304" pitchFamily="18" charset="0"/>
              </a:rPr>
              <a:t>pe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cursa</a:t>
            </a:r>
            <a:r>
              <a:rPr lang="en-GB" sz="1400" b="1" dirty="0">
                <a:effectLst/>
                <a:latin typeface="Arial" panose="020B0604020202020204" pitchFamily="34" charset="0"/>
                <a:ea typeface="Calibri" panose="020F0502020204030204" pitchFamily="34" charset="0"/>
                <a:cs typeface="Times New Roman" panose="02020603050405020304" pitchFamily="18" charset="0"/>
              </a:rPr>
              <a:t> c</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traductorul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7</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pentru</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determinarea</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temperaturii</a:t>
            </a:r>
            <a:r>
              <a:rPr lang="en-GB" sz="1400" dirty="0">
                <a:effectLst/>
                <a:latin typeface="Arial" panose="020B0604020202020204" pitchFamily="34" charset="0"/>
                <a:ea typeface="Calibri" panose="020F0502020204030204" pitchFamily="34" charset="0"/>
                <a:cs typeface="Times New Roman" panose="02020603050405020304" pitchFamily="18" charset="0"/>
              </a:rPr>
              <a:t> şi pH-ul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solului</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prin</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senzorii</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S</a:t>
            </a:r>
            <a:r>
              <a:rPr lang="en-GB" sz="1400" b="1" baseline="-25000" dirty="0">
                <a:effectLst/>
                <a:latin typeface="Arial" panose="020B0604020202020204" pitchFamily="34" charset="0"/>
                <a:ea typeface="Calibri" panose="020F0502020204030204" pitchFamily="34" charset="0"/>
                <a:cs typeface="Times New Roman" panose="02020603050405020304" pitchFamily="18" charset="0"/>
              </a:rPr>
              <a:t>1</a:t>
            </a:r>
            <a:r>
              <a:rPr lang="en-GB" sz="1400" dirty="0">
                <a:effectLst/>
                <a:latin typeface="Arial" panose="020B0604020202020204" pitchFamily="34" charset="0"/>
                <a:ea typeface="Calibri" panose="020F0502020204030204" pitchFamily="34" charset="0"/>
                <a:cs typeface="Times New Roman" panose="02020603050405020304" pitchFamily="18" charset="0"/>
              </a:rPr>
              <a:t> şi </a:t>
            </a:r>
            <a:r>
              <a:rPr lang="en-GB" sz="1400" b="1" dirty="0">
                <a:effectLst/>
                <a:latin typeface="Arial" panose="020B0604020202020204" pitchFamily="34" charset="0"/>
                <a:ea typeface="Calibri" panose="020F0502020204030204" pitchFamily="34" charset="0"/>
                <a:cs typeface="Times New Roman" panose="02020603050405020304" pitchFamily="18" charset="0"/>
              </a:rPr>
              <a:t>S</a:t>
            </a:r>
            <a:r>
              <a:rPr lang="en-GB" sz="1400" b="1" baseline="-25000" dirty="0">
                <a:effectLst/>
                <a:latin typeface="Arial" panose="020B0604020202020204" pitchFamily="34" charset="0"/>
                <a:ea typeface="Calibri" panose="020F0502020204030204" pitchFamily="34" charset="0"/>
                <a:cs typeface="Times New Roman" panose="02020603050405020304" pitchFamily="18" charset="0"/>
              </a:rPr>
              <a:t>2</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montat</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solidar</a:t>
            </a:r>
            <a:r>
              <a:rPr lang="en-GB" sz="1400" dirty="0">
                <a:effectLst/>
                <a:latin typeface="Arial" panose="020B0604020202020204" pitchFamily="34" charset="0"/>
                <a:ea typeface="Calibri" panose="020F0502020204030204" pitchFamily="34" charset="0"/>
                <a:cs typeface="Times New Roman" panose="02020603050405020304" pitchFamily="18" charset="0"/>
              </a:rPr>
              <a:t> cu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obturatorul</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b="1" dirty="0">
                <a:effectLst/>
                <a:latin typeface="Arial" panose="020B0604020202020204" pitchFamily="34" charset="0"/>
                <a:ea typeface="Calibri" panose="020F0502020204030204" pitchFamily="34" charset="0"/>
                <a:cs typeface="Times New Roman" panose="02020603050405020304" pitchFamily="18" charset="0"/>
              </a:rPr>
              <a:t>4</a:t>
            </a:r>
            <a:r>
              <a:rPr lang="en-GB" sz="1400" dirty="0">
                <a:effectLst/>
                <a:latin typeface="Arial" panose="020B0604020202020204" pitchFamily="34" charset="0"/>
                <a:ea typeface="Calibri" panose="020F0502020204030204" pitchFamily="34" charset="0"/>
                <a:cs typeface="Times New Roman" panose="02020603050405020304" pitchFamily="18" charset="0"/>
              </a:rPr>
              <a:t>, precum şi un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sistem</a:t>
            </a:r>
            <a:r>
              <a:rPr lang="en-GB" sz="1400" b="1"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a:effectLst/>
                <a:latin typeface="Arial" panose="020B0604020202020204" pitchFamily="34" charset="0"/>
                <a:ea typeface="Calibri" panose="020F0502020204030204" pitchFamily="34" charset="0"/>
                <a:cs typeface="Times New Roman" panose="02020603050405020304" pitchFamily="18" charset="0"/>
              </a:rPr>
              <a:t>electronic de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prelucrare</a:t>
            </a:r>
            <a:r>
              <a:rPr lang="en-GB" sz="1400" dirty="0">
                <a:effectLst/>
                <a:latin typeface="Arial" panose="020B0604020202020204" pitchFamily="34" charset="0"/>
                <a:ea typeface="Calibri" panose="020F0502020204030204" pitchFamily="34" charset="0"/>
                <a:cs typeface="Times New Roman" panose="02020603050405020304" pitchFamily="18" charset="0"/>
              </a:rPr>
              <a:t> şi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stocare</a:t>
            </a:r>
            <a:r>
              <a:rPr lang="en-GB" sz="1400" dirty="0">
                <a:effectLst/>
                <a:latin typeface="Arial" panose="020B0604020202020204" pitchFamily="34" charset="0"/>
                <a:ea typeface="Calibri" panose="020F0502020204030204" pitchFamily="34" charset="0"/>
                <a:cs typeface="Times New Roman" panose="02020603050405020304" pitchFamily="18" charset="0"/>
              </a:rPr>
              <a:t> a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datelor</a:t>
            </a:r>
            <a:r>
              <a:rPr lang="en-GB" sz="1400" dirty="0">
                <a:effectLst/>
                <a:latin typeface="Arial" panose="020B0604020202020204" pitchFamily="34" charset="0"/>
                <a:ea typeface="Calibri" panose="020F0502020204030204" pitchFamily="34" charset="0"/>
                <a:cs typeface="Times New Roman" panose="02020603050405020304" pitchFamily="18" charset="0"/>
              </a:rPr>
              <a:t>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Unitate</a:t>
            </a:r>
            <a:r>
              <a:rPr lang="en-GB" sz="1400" dirty="0">
                <a:effectLst/>
                <a:latin typeface="Arial" panose="020B0604020202020204" pitchFamily="34" charset="0"/>
                <a:ea typeface="Calibri" panose="020F0502020204030204" pitchFamily="34" charset="0"/>
                <a:cs typeface="Times New Roman" panose="02020603050405020304" pitchFamily="18" charset="0"/>
              </a:rPr>
              <a:t> de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comandă</a:t>
            </a:r>
            <a:r>
              <a:rPr lang="en-GB" sz="1400" dirty="0">
                <a:effectLst/>
                <a:latin typeface="Arial" panose="020B0604020202020204" pitchFamily="34" charset="0"/>
                <a:ea typeface="Calibri" panose="020F0502020204030204" pitchFamily="34" charset="0"/>
                <a:cs typeface="Times New Roman" panose="02020603050405020304" pitchFamily="18" charset="0"/>
              </a:rPr>
              <a:t> şi control – UCC, GPS, calculator </a:t>
            </a:r>
            <a:r>
              <a:rPr lang="en-GB" sz="1400" dirty="0" err="1">
                <a:effectLst/>
                <a:latin typeface="Arial" panose="020B0604020202020204" pitchFamily="34" charset="0"/>
                <a:ea typeface="Calibri" panose="020F0502020204030204" pitchFamily="34" charset="0"/>
                <a:cs typeface="Times New Roman" panose="02020603050405020304" pitchFamily="18" charset="0"/>
              </a:rPr>
              <a:t>portabil</a:t>
            </a:r>
            <a:r>
              <a:rPr lang="en-GB" sz="1400" dirty="0">
                <a:effectLst/>
                <a:latin typeface="Arial" panose="020B0604020202020204" pitchFamily="34" charset="0"/>
                <a:ea typeface="Calibri" panose="020F0502020204030204" pitchFamily="34" charset="0"/>
                <a:cs typeface="Times New Roman" panose="02020603050405020304" pitchFamily="18" charset="0"/>
              </a:rPr>
              <a:t> etc.).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58A8FE01-2383-CD2F-C3E6-AD3DB7E3B6A0}"/>
              </a:ext>
            </a:extLst>
          </p:cNvPr>
          <p:cNvPicPr>
            <a:picLocks noChangeAspect="1"/>
          </p:cNvPicPr>
          <p:nvPr/>
        </p:nvPicPr>
        <p:blipFill>
          <a:blip r:embed="rId3" cstate="print">
            <a:lum contrast="10000"/>
          </a:blip>
          <a:srcRect l="17945" t="6615" r="19555" b="15811"/>
          <a:stretch>
            <a:fillRect/>
          </a:stretch>
        </p:blipFill>
        <p:spPr bwMode="auto">
          <a:xfrm>
            <a:off x="467532" y="2963370"/>
            <a:ext cx="4375550" cy="3839788"/>
          </a:xfrm>
          <a:prstGeom prst="rect">
            <a:avLst/>
          </a:prstGeom>
          <a:noFill/>
          <a:ln w="9525">
            <a:noFill/>
            <a:miter lim="800000"/>
            <a:headEnd/>
            <a:tailEnd/>
          </a:ln>
        </p:spPr>
      </p:pic>
    </p:spTree>
    <p:extLst>
      <p:ext uri="{BB962C8B-B14F-4D97-AF65-F5344CB8AC3E}">
        <p14:creationId xmlns:p14="http://schemas.microsoft.com/office/powerpoint/2010/main" val="293620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Business brainstorming presentation</Template>
  <TotalTime>239</TotalTime>
  <Words>2361</Words>
  <Application>Microsoft Office PowerPoint</Application>
  <PresentationFormat>Widescreen</PresentationFormat>
  <Paragraphs>208</Paragraphs>
  <Slides>32</Slides>
  <Notes>1</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7" baseType="lpstr">
      <vt:lpstr>Arial</vt:lpstr>
      <vt:lpstr>Arial Narrow</vt:lpstr>
      <vt:lpstr>Calibri</vt:lpstr>
      <vt:lpstr>Century Gothic</vt:lpstr>
      <vt:lpstr>Courier</vt:lpstr>
      <vt:lpstr>Helvetica Neue</vt:lpstr>
      <vt:lpstr>Oswald</vt:lpstr>
      <vt:lpstr>Palatino Linotype</vt:lpstr>
      <vt:lpstr>Segoe UI</vt:lpstr>
      <vt:lpstr>Symbol</vt:lpstr>
      <vt:lpstr>Times New Roman</vt:lpstr>
      <vt:lpstr>Wingdings</vt:lpstr>
      <vt:lpstr>Wingdings 2</vt:lpstr>
      <vt:lpstr>Presentation on brainstorming</vt:lpstr>
      <vt:lpstr>Visio.Drawing.11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Vă mulțumim!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Gabi Matache</dc:creator>
  <cp:lastModifiedBy>Mihai Gabriel Matache</cp:lastModifiedBy>
  <cp:revision>22</cp:revision>
  <dcterms:created xsi:type="dcterms:W3CDTF">2025-08-29T04:58:13Z</dcterms:created>
  <dcterms:modified xsi:type="dcterms:W3CDTF">2026-03-26T05:50:40Z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